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4" r:id="rId3"/>
    <p:sldId id="282" r:id="rId4"/>
    <p:sldId id="283" r:id="rId5"/>
    <p:sldId id="284" r:id="rId6"/>
    <p:sldId id="281" r:id="rId7"/>
    <p:sldId id="280" r:id="rId8"/>
    <p:sldId id="279" r:id="rId9"/>
    <p:sldId id="278" r:id="rId10"/>
    <p:sldId id="277" r:id="rId11"/>
    <p:sldId id="265" r:id="rId12"/>
    <p:sldId id="266" r:id="rId13"/>
    <p:sldId id="267" r:id="rId14"/>
    <p:sldId id="268" r:id="rId15"/>
    <p:sldId id="263" r:id="rId16"/>
    <p:sldId id="275" r:id="rId17"/>
    <p:sldId id="270" r:id="rId18"/>
    <p:sldId id="271" r:id="rId19"/>
    <p:sldId id="272" r:id="rId20"/>
    <p:sldId id="276" r:id="rId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018069-AD0B-43B4-8742-9BC1DA38E01E}" type="datetimeFigureOut">
              <a:rPr lang="es-PE" smtClean="0"/>
              <a:t>4/09/2019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175062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30222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426748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607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24479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018069-AD0B-43B4-8742-9BC1DA38E01E}" type="datetimeFigureOut">
              <a:rPr lang="es-PE" smtClean="0"/>
              <a:t>4/09/2019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93354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018069-AD0B-43B4-8742-9BC1DA38E01E}" type="datetimeFigureOut">
              <a:rPr lang="es-PE" smtClean="0"/>
              <a:t>4/09/2019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408996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018069-AD0B-43B4-8742-9BC1DA38E01E}" type="datetimeFigureOut">
              <a:rPr lang="es-PE" smtClean="0"/>
              <a:t>4/09/2019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40816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018069-AD0B-43B4-8742-9BC1DA38E01E}" type="datetimeFigureOut">
              <a:rPr lang="es-PE" smtClean="0"/>
              <a:t>4/09/2019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186412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018069-AD0B-43B4-8742-9BC1DA38E01E}" type="datetimeFigureOut">
              <a:rPr lang="es-PE" smtClean="0"/>
              <a:t>4/09/2019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12526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018069-AD0B-43B4-8742-9BC1DA38E01E}" type="datetimeFigureOut">
              <a:rPr lang="es-PE" smtClean="0"/>
              <a:t>4/09/2019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19930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18496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018069-AD0B-43B4-8742-9BC1DA38E01E}" type="datetimeFigureOut">
              <a:rPr lang="es-PE" smtClean="0"/>
              <a:t>4/09/2019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55721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018069-AD0B-43B4-8742-9BC1DA38E01E}" type="datetimeFigureOut">
              <a:rPr lang="es-PE" smtClean="0"/>
              <a:t>4/09/2019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132175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18069-AD0B-43B4-8742-9BC1DA38E01E}" type="datetimeFigureOut">
              <a:rPr lang="es-PE" smtClean="0"/>
              <a:t>4/09/2019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06331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44065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018069-AD0B-43B4-8742-9BC1DA38E01E}" type="datetimeFigureOut">
              <a:rPr lang="es-PE" smtClean="0"/>
              <a:t>4/09/2019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6B7A6F-2D8A-4594-B2AB-DDE742B637F0}" type="slidenum">
              <a:rPr lang="es-PE" smtClean="0"/>
              <a:t>‹Nº›</a:t>
            </a:fld>
            <a:endParaRPr lang="es-PE"/>
          </a:p>
        </p:txBody>
      </p:sp>
    </p:spTree>
    <p:extLst>
      <p:ext uri="{BB962C8B-B14F-4D97-AF65-F5344CB8AC3E}">
        <p14:creationId xmlns:p14="http://schemas.microsoft.com/office/powerpoint/2010/main" val="238187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A018069-AD0B-43B4-8742-9BC1DA38E01E}" type="datetimeFigureOut">
              <a:rPr lang="es-PE" smtClean="0"/>
              <a:t>4/09/2019</a:t>
            </a:fld>
            <a:endParaRPr lang="es-P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P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A6B7A6F-2D8A-4594-B2AB-DDE742B637F0}" type="slidenum">
              <a:rPr lang="es-PE" smtClean="0"/>
              <a:t>‹Nº›</a:t>
            </a:fld>
            <a:endParaRPr lang="es-PE"/>
          </a:p>
        </p:txBody>
      </p:sp>
    </p:spTree>
    <p:extLst>
      <p:ext uri="{BB962C8B-B14F-4D97-AF65-F5344CB8AC3E}">
        <p14:creationId xmlns:p14="http://schemas.microsoft.com/office/powerpoint/2010/main" val="335461522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46856" y="196479"/>
            <a:ext cx="11098287" cy="2236805"/>
          </a:xfrm>
          <a:gradFill>
            <a:gsLst>
              <a:gs pos="0">
                <a:srgbClr val="FF0000"/>
              </a:gs>
              <a:gs pos="35000">
                <a:srgbClr val="FFFF00"/>
              </a:gs>
              <a:gs pos="65000">
                <a:srgbClr val="FFFF00"/>
              </a:gs>
              <a:gs pos="81000">
                <a:srgbClr val="00B050"/>
              </a:gs>
            </a:gsLst>
            <a:lin ang="5400000" scaled="1"/>
          </a:gradFill>
        </p:spPr>
        <p:txBody>
          <a:bodyPr>
            <a:normAutofit/>
          </a:bodyPr>
          <a:lstStyle/>
          <a:p>
            <a:r>
              <a:rPr lang="es-PE" dirty="0" smtClean="0">
                <a:solidFill>
                  <a:srgbClr val="1717D3"/>
                </a:solidFill>
                <a:latin typeface="Bodoni MT Black" panose="02070A03080606020203" pitchFamily="18" charset="0"/>
                <a:cs typeface="Aharoni" panose="02010803020104030203" pitchFamily="2" charset="-79"/>
              </a:rPr>
              <a:t>TUBERÍAS,VÁLVULAS Y ACCESORIOS  </a:t>
            </a:r>
            <a:endParaRPr lang="es-PE" dirty="0">
              <a:solidFill>
                <a:srgbClr val="1717D3"/>
              </a:solidFill>
              <a:latin typeface="Bodoni MT Black" panose="02070A03080606020203" pitchFamily="18" charset="0"/>
              <a:cs typeface="Aharoni" panose="02010803020104030203" pitchFamily="2" charset="-79"/>
            </a:endParaRPr>
          </a:p>
        </p:txBody>
      </p:sp>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7328263" y="4018115"/>
            <a:ext cx="4863737" cy="2102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bg1"/>
                </a:solidFill>
                <a:effectLst>
                  <a:outerShdw blurRad="38100" dist="38100" dir="2700000" algn="tl">
                    <a:srgbClr val="000000">
                      <a:alpha val="43137"/>
                    </a:srgbClr>
                  </a:outerShdw>
                </a:effectLst>
              </a:rPr>
              <a:t>INTEGRANTES:</a:t>
            </a:r>
          </a:p>
          <a:p>
            <a:pPr algn="ctr"/>
            <a:endParaRPr lang="es-PE" b="1" dirty="0" smtClean="0">
              <a:solidFill>
                <a:schemeClr val="bg1"/>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es-PE" b="1" dirty="0" smtClean="0">
                <a:solidFill>
                  <a:schemeClr val="bg1"/>
                </a:solidFill>
                <a:effectLst>
                  <a:outerShdw blurRad="38100" dist="38100" dir="2700000" algn="tl">
                    <a:srgbClr val="000000">
                      <a:alpha val="43137"/>
                    </a:srgbClr>
                  </a:outerShdw>
                </a:effectLst>
              </a:rPr>
              <a:t>JAIME PUQUIO,DIANA</a:t>
            </a:r>
          </a:p>
          <a:p>
            <a:pPr marL="285750" indent="-285750" algn="just">
              <a:buFont typeface="Wingdings" panose="05000000000000000000" pitchFamily="2" charset="2"/>
              <a:buChar char="Ø"/>
            </a:pPr>
            <a:r>
              <a:rPr lang="es-PE" b="1" dirty="0" smtClean="0">
                <a:solidFill>
                  <a:schemeClr val="bg1"/>
                </a:solidFill>
                <a:effectLst>
                  <a:outerShdw blurRad="38100" dist="38100" dir="2700000" algn="tl">
                    <a:srgbClr val="000000">
                      <a:alpha val="43137"/>
                    </a:srgbClr>
                  </a:outerShdw>
                </a:effectLst>
              </a:rPr>
              <a:t>FERNANDEZ RAMIREZ,CRISTHOFER  </a:t>
            </a:r>
          </a:p>
          <a:p>
            <a:pPr marL="285750" indent="-285750" algn="just">
              <a:buFont typeface="Wingdings" panose="05000000000000000000" pitchFamily="2" charset="2"/>
              <a:buChar char="Ø"/>
            </a:pPr>
            <a:r>
              <a:rPr lang="es-PE" b="1" dirty="0" smtClean="0">
                <a:solidFill>
                  <a:schemeClr val="bg1"/>
                </a:solidFill>
                <a:effectLst>
                  <a:outerShdw blurRad="38100" dist="38100" dir="2700000" algn="tl">
                    <a:srgbClr val="000000">
                      <a:alpha val="43137"/>
                    </a:srgbClr>
                  </a:outerShdw>
                </a:effectLst>
              </a:rPr>
              <a:t>ARAPA CALDERÓN,ALEXANDER</a:t>
            </a:r>
            <a:endParaRPr lang="en-US" b="1" dirty="0">
              <a:solidFill>
                <a:schemeClr val="bg1"/>
              </a:solidFill>
              <a:effectLst>
                <a:outerShdw blurRad="38100" dist="38100" dir="2700000" algn="tl">
                  <a:srgbClr val="000000">
                    <a:alpha val="43137"/>
                  </a:srgbClr>
                </a:outerShdw>
              </a:effectLst>
            </a:endParaRPr>
          </a:p>
        </p:txBody>
      </p:sp>
      <p:pic>
        <p:nvPicPr>
          <p:cNvPr id="7" name="Picture 2" descr="Resultado de imagen para tuberias valvulas y acceso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7" y="2733149"/>
            <a:ext cx="5528508" cy="3087878"/>
          </a:xfrm>
          <a:prstGeom prst="rect">
            <a:avLst/>
          </a:prstGeom>
          <a:noFill/>
          <a:ln>
            <a:solidFill>
              <a:srgbClr val="FFFF00"/>
            </a:solid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0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365760" y="1869963"/>
            <a:ext cx="5408023" cy="4093428"/>
          </a:xfrm>
          <a:prstGeom prst="rect">
            <a:avLst/>
          </a:prstGeom>
          <a:ln w="38100">
            <a:solidFill>
              <a:srgbClr val="1717D3"/>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r>
              <a:rPr lang="es-PE" sz="2800" dirty="0" smtClean="0"/>
              <a:t> </a:t>
            </a:r>
            <a:r>
              <a:rPr lang="es-PE" sz="36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BRIDAS</a:t>
            </a:r>
            <a:r>
              <a:rPr lang="es-PE" sz="3600" dirty="0" smtClean="0"/>
              <a:t> </a:t>
            </a:r>
          </a:p>
          <a:p>
            <a:r>
              <a:rPr lang="es-PE" sz="2800" dirty="0" smtClean="0"/>
              <a:t>Es </a:t>
            </a:r>
            <a:r>
              <a:rPr lang="es-PE" sz="2800" dirty="0"/>
              <a:t>el elemento que une dos componentes de un sistema de tuberías, permitiendo ser desmontado sin operaciones destructivas, gracias a una circunferencia de agujeros a través de los cuales se montan pernos de unión.</a:t>
            </a:r>
          </a:p>
        </p:txBody>
      </p:sp>
      <p:pic>
        <p:nvPicPr>
          <p:cNvPr id="6146" name="Picture 2" descr="Resultado de imagen para bri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637" y="2222660"/>
            <a:ext cx="4021418" cy="2968977"/>
          </a:xfrm>
          <a:prstGeom prst="rect">
            <a:avLst/>
          </a:prstGeom>
          <a:solidFill>
            <a:srgbClr val="FFFFFF">
              <a:shade val="85000"/>
            </a:srgbClr>
          </a:solidFill>
          <a:ln w="190500" cap="sq">
            <a:solidFill>
              <a:schemeClr val="tx1">
                <a:lumMod val="65000"/>
                <a:lumOff val="3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Rectángulo 1"/>
          <p:cNvSpPr/>
          <p:nvPr/>
        </p:nvSpPr>
        <p:spPr>
          <a:xfrm>
            <a:off x="2592977" y="143691"/>
            <a:ext cx="6361611" cy="1149714"/>
          </a:xfrm>
          <a:prstGeom prst="rect">
            <a:avLst/>
          </a:prstGeom>
          <a:solidFill>
            <a:schemeClr val="tx1"/>
          </a:solidFill>
          <a:effectLst>
            <a:innerShdw blurRad="114300">
              <a:prstClr val="black"/>
            </a:innerShd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ACCESORIOS</a:t>
            </a:r>
            <a:r>
              <a:rPr lang="es-PE"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809628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2714785" y="355312"/>
            <a:ext cx="6762430" cy="769441"/>
          </a:xfrm>
          <a:prstGeom prst="rect">
            <a:avLst/>
          </a:prstGeom>
          <a:noFill/>
        </p:spPr>
        <p:txBody>
          <a:bodyPr wrap="square" rtlCol="0">
            <a:prstTxWarp prst="textWave2">
              <a:avLst/>
            </a:prstTxWarp>
            <a:spAutoFit/>
          </a:bodyPr>
          <a:lstStyle/>
          <a:p>
            <a:r>
              <a:rPr lang="es-PE" sz="4400" dirty="0" smtClean="0">
                <a:solidFill>
                  <a:srgbClr val="1717D3"/>
                </a:solidFill>
                <a:latin typeface="Aharoni" panose="02010803020104030203" pitchFamily="2" charset="-79"/>
                <a:cs typeface="Aharoni" panose="02010803020104030203" pitchFamily="2" charset="-79"/>
              </a:rPr>
              <a:t>TIPOS DE  BRIDAS </a:t>
            </a:r>
            <a:endParaRPr lang="es-PE" sz="4400" dirty="0">
              <a:solidFill>
                <a:srgbClr val="1717D3"/>
              </a:solidFill>
              <a:latin typeface="Aharoni" panose="02010803020104030203" pitchFamily="2" charset="-79"/>
              <a:cs typeface="Aharoni" panose="02010803020104030203" pitchFamily="2" charset="-79"/>
            </a:endParaRPr>
          </a:p>
        </p:txBody>
      </p:sp>
      <p:pic>
        <p:nvPicPr>
          <p:cNvPr id="5121" name="Picture 1" descr="http://www.bripetrol.com.ar/img/brida-con-cuello-para-sol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86" y="1599193"/>
            <a:ext cx="2754489" cy="1790700"/>
          </a:xfrm>
          <a:prstGeom prst="rect">
            <a:avLst/>
          </a:prstGeom>
          <a:ln w="38100" cap="sq">
            <a:solidFill>
              <a:srgbClr val="1717D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3833988" y="1244932"/>
            <a:ext cx="7289800" cy="27084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434343"/>
                </a:solidFill>
                <a:effectLst/>
                <a:latin typeface="inherit"/>
              </a:rPr>
              <a:t/>
            </a:r>
            <a:br>
              <a:rPr kumimoji="0" lang="es-PE" sz="1600" b="1" i="0" u="none" strike="noStrike" cap="none" normalizeH="0" baseline="0" dirty="0" smtClean="0">
                <a:ln>
                  <a:noFill/>
                </a:ln>
                <a:solidFill>
                  <a:srgbClr val="434343"/>
                </a:solidFill>
                <a:effectLst/>
                <a:latin typeface="inherit"/>
              </a:rPr>
            </a:br>
            <a:r>
              <a:rPr kumimoji="0" lang="es-PE" sz="2400" b="1" i="0" u="none" strike="noStrike" cap="none" normalizeH="0" baseline="0" dirty="0" smtClean="0">
                <a:ln>
                  <a:noFill/>
                </a:ln>
                <a:solidFill>
                  <a:srgbClr val="FFC000"/>
                </a:solidFill>
                <a:effectLst/>
                <a:latin typeface="inherit"/>
              </a:rPr>
              <a:t>BRIDAS</a:t>
            </a:r>
            <a:r>
              <a:rPr kumimoji="0" lang="es-PE" sz="2400" b="1" i="0" u="none" strike="noStrike" cap="none" normalizeH="0" dirty="0" smtClean="0">
                <a:ln>
                  <a:noFill/>
                </a:ln>
                <a:solidFill>
                  <a:srgbClr val="FFC000"/>
                </a:solidFill>
                <a:effectLst/>
                <a:latin typeface="inherit"/>
              </a:rPr>
              <a:t> </a:t>
            </a:r>
            <a:r>
              <a:rPr kumimoji="0" lang="es-PE" sz="2400" b="1" i="0" u="none" strike="noStrike" cap="none" normalizeH="0" baseline="0" dirty="0" smtClean="0">
                <a:ln>
                  <a:noFill/>
                </a:ln>
                <a:solidFill>
                  <a:srgbClr val="FFC000"/>
                </a:solidFill>
                <a:effectLst/>
                <a:latin typeface="inherit"/>
              </a:rPr>
              <a:t>CON CUELLO PARA SOLDAR</a:t>
            </a:r>
            <a:r>
              <a:rPr kumimoji="0" lang="es-PE" sz="900" b="0" i="0" u="none" strike="noStrike" cap="none" normalizeH="0" baseline="0" dirty="0" smtClean="0">
                <a:ln>
                  <a:noFill/>
                </a:ln>
                <a:solidFill>
                  <a:srgbClr val="434343"/>
                </a:solidFill>
                <a:effectLst/>
                <a:latin typeface="inherit"/>
              </a:rPr>
              <a:t/>
            </a:r>
            <a:br>
              <a:rPr kumimoji="0" lang="es-PE" sz="900" b="0" i="0" u="none" strike="noStrike" cap="none" normalizeH="0" baseline="0" dirty="0" smtClean="0">
                <a:ln>
                  <a:noFill/>
                </a:ln>
                <a:solidFill>
                  <a:srgbClr val="434343"/>
                </a:solidFill>
                <a:effectLst/>
                <a:latin typeface="inherit"/>
              </a:rPr>
            </a:br>
            <a:r>
              <a:rPr lang="es-PE" sz="2400" dirty="0">
                <a:solidFill>
                  <a:srgbClr val="434343"/>
                </a:solidFill>
                <a:latin typeface="inherit"/>
              </a:rPr>
              <a:t>-</a:t>
            </a:r>
            <a:r>
              <a:rPr kumimoji="0" lang="es-PE" sz="1600" b="0" i="0" u="none" strike="noStrike" cap="none" normalizeH="0" baseline="0" dirty="0" smtClean="0">
                <a:ln>
                  <a:noFill/>
                </a:ln>
                <a:solidFill>
                  <a:srgbClr val="434343"/>
                </a:solidFill>
                <a:effectLst/>
                <a:latin typeface="inherit"/>
              </a:rPr>
              <a:t>Estas </a:t>
            </a:r>
            <a:r>
              <a:rPr kumimoji="0" lang="es-PE" sz="1600" b="1" i="0" u="none" strike="noStrike" cap="none" normalizeH="0" baseline="0" dirty="0" smtClean="0">
                <a:ln>
                  <a:noFill/>
                </a:ln>
                <a:solidFill>
                  <a:srgbClr val="434343"/>
                </a:solidFill>
                <a:effectLst/>
                <a:latin typeface="inherit"/>
              </a:rPr>
              <a:t>bridas</a:t>
            </a:r>
            <a:r>
              <a:rPr kumimoji="0" lang="es-PE" sz="1600" b="0" i="0" u="none" strike="noStrike" cap="none" normalizeH="0" baseline="0" dirty="0" smtClean="0">
                <a:ln>
                  <a:noFill/>
                </a:ln>
                <a:solidFill>
                  <a:srgbClr val="434343"/>
                </a:solidFill>
                <a:effectLst/>
                <a:latin typeface="inherit"/>
              </a:rPr>
              <a:t> se diferencian por su largo cuello cónico.</a:t>
            </a:r>
          </a:p>
          <a:p>
            <a:pPr lvl="0" eaLnBrk="0" fontAlgn="base" hangingPunct="0">
              <a:spcBef>
                <a:spcPct val="0"/>
              </a:spcBef>
              <a:spcAft>
                <a:spcPct val="0"/>
              </a:spcAft>
            </a:pPr>
            <a:r>
              <a:rPr lang="es-PE" sz="1600" dirty="0" smtClean="0">
                <a:solidFill>
                  <a:srgbClr val="434343"/>
                </a:solidFill>
                <a:latin typeface="inherit"/>
              </a:rPr>
              <a:t>-</a:t>
            </a:r>
            <a:r>
              <a:rPr kumimoji="0" lang="es-PE" sz="1600" b="1" i="0" u="none" strike="noStrike" cap="none" normalizeH="0" baseline="0" dirty="0" smtClean="0">
                <a:ln>
                  <a:noFill/>
                </a:ln>
                <a:solidFill>
                  <a:srgbClr val="434343"/>
                </a:solidFill>
                <a:effectLst/>
                <a:latin typeface="inherit"/>
              </a:rPr>
              <a:t>El diámetro </a:t>
            </a:r>
            <a:r>
              <a:rPr kumimoji="0" lang="es-PE" sz="1600" b="0" i="0" u="none" strike="noStrike" cap="none" normalizeH="0" baseline="0" dirty="0" smtClean="0">
                <a:ln>
                  <a:noFill/>
                </a:ln>
                <a:solidFill>
                  <a:srgbClr val="434343"/>
                </a:solidFill>
                <a:effectLst/>
                <a:latin typeface="inherit"/>
              </a:rPr>
              <a:t>interior del tubo es igual que el de la brida, esta característica </a:t>
            </a:r>
            <a:r>
              <a:rPr kumimoji="0" lang="es-PE" sz="1600" b="1" i="0" u="none" strike="noStrike" cap="none" normalizeH="0" baseline="0" dirty="0" smtClean="0">
                <a:ln>
                  <a:noFill/>
                </a:ln>
                <a:solidFill>
                  <a:srgbClr val="434343"/>
                </a:solidFill>
                <a:effectLst/>
                <a:latin typeface="inherit"/>
              </a:rPr>
              <a:t>proporciona un conducto de sección</a:t>
            </a:r>
            <a:r>
              <a:rPr kumimoji="0" lang="es-PE" sz="1600" b="0" i="0" u="none" strike="noStrike" cap="none" normalizeH="0" baseline="0" dirty="0" smtClean="0">
                <a:ln>
                  <a:noFill/>
                </a:ln>
                <a:solidFill>
                  <a:srgbClr val="434343"/>
                </a:solidFill>
                <a:effectLst/>
                <a:latin typeface="inherit"/>
              </a:rPr>
              <a:t> prácticamente </a:t>
            </a:r>
            <a:r>
              <a:rPr kumimoji="0" lang="es-PE" sz="1600" b="1" i="0" u="none" strike="noStrike" cap="none" normalizeH="0" baseline="0" dirty="0" smtClean="0">
                <a:ln>
                  <a:noFill/>
                </a:ln>
                <a:solidFill>
                  <a:srgbClr val="434343"/>
                </a:solidFill>
                <a:effectLst/>
                <a:latin typeface="inherit"/>
              </a:rPr>
              <a:t>constante</a:t>
            </a:r>
            <a:r>
              <a:rPr lang="es-PE" sz="1600" dirty="0" smtClean="0">
                <a:solidFill>
                  <a:srgbClr val="434343"/>
                </a:solidFill>
                <a:latin typeface="inherit"/>
              </a:rPr>
              <a:t>.</a:t>
            </a:r>
          </a:p>
          <a:p>
            <a:pPr lvl="0" eaLnBrk="0" fontAlgn="base" hangingPunct="0">
              <a:spcBef>
                <a:spcPct val="0"/>
              </a:spcBef>
              <a:spcAft>
                <a:spcPct val="0"/>
              </a:spcAft>
            </a:pPr>
            <a:r>
              <a:rPr lang="es-PE" sz="1600" dirty="0" smtClean="0">
                <a:solidFill>
                  <a:srgbClr val="434343"/>
                </a:solidFill>
                <a:latin typeface="inherit"/>
              </a:rPr>
              <a:t>-</a:t>
            </a:r>
            <a:r>
              <a:rPr kumimoji="0" lang="es-PE" sz="1600" b="1" i="0" u="none" strike="noStrike" cap="none" normalizeH="0" baseline="0" dirty="0" smtClean="0">
                <a:ln>
                  <a:noFill/>
                </a:ln>
                <a:solidFill>
                  <a:srgbClr val="434343"/>
                </a:solidFill>
                <a:effectLst/>
                <a:latin typeface="inherit"/>
              </a:rPr>
              <a:t>El cuello largo y la suave transición </a:t>
            </a:r>
            <a:r>
              <a:rPr kumimoji="0" lang="es-PE" sz="1600" b="0" i="0" u="none" strike="noStrike" cap="none" normalizeH="0" baseline="0" dirty="0" smtClean="0">
                <a:ln>
                  <a:noFill/>
                </a:ln>
                <a:solidFill>
                  <a:srgbClr val="434343"/>
                </a:solidFill>
                <a:effectLst/>
                <a:latin typeface="inherit"/>
              </a:rPr>
              <a:t>del espesor del mismo, </a:t>
            </a:r>
            <a:r>
              <a:rPr kumimoji="0" lang="es-PE" sz="1600" b="1" i="0" u="none" strike="noStrike" cap="none" normalizeH="0" baseline="0" dirty="0" smtClean="0">
                <a:ln>
                  <a:noFill/>
                </a:ln>
                <a:solidFill>
                  <a:srgbClr val="434343"/>
                </a:solidFill>
                <a:effectLst/>
                <a:latin typeface="inherit"/>
              </a:rPr>
              <a:t>otorgan</a:t>
            </a:r>
            <a:r>
              <a:rPr kumimoji="0" lang="es-PE" sz="1600" b="0" i="0" u="none" strike="noStrike" cap="none" normalizeH="0" baseline="0" dirty="0" smtClean="0">
                <a:ln>
                  <a:noFill/>
                </a:ln>
                <a:solidFill>
                  <a:srgbClr val="434343"/>
                </a:solidFill>
                <a:effectLst/>
                <a:latin typeface="inherit"/>
              </a:rPr>
              <a:t> a este tipo de bridas, </a:t>
            </a:r>
            <a:r>
              <a:rPr kumimoji="0" lang="es-PE" sz="1600" b="1" i="0" u="none" strike="noStrike" cap="none" normalizeH="0" baseline="0" dirty="0" smtClean="0">
                <a:ln>
                  <a:noFill/>
                </a:ln>
                <a:solidFill>
                  <a:srgbClr val="434343"/>
                </a:solidFill>
                <a:effectLst/>
                <a:latin typeface="inherit"/>
              </a:rPr>
              <a:t>características</a:t>
            </a:r>
            <a:r>
              <a:rPr kumimoji="0" lang="es-PE" sz="1600" b="0" i="0" u="none" strike="noStrike" cap="none" normalizeH="0" baseline="0" dirty="0" smtClean="0">
                <a:ln>
                  <a:noFill/>
                </a:ln>
                <a:solidFill>
                  <a:srgbClr val="434343"/>
                </a:solidFill>
                <a:effectLst/>
                <a:latin typeface="inherit"/>
              </a:rPr>
              <a:t> de fortaleza </a:t>
            </a:r>
            <a:r>
              <a:rPr kumimoji="0" lang="es-PE" sz="1600" b="1" i="0" u="none" strike="noStrike" cap="none" normalizeH="0" baseline="0" dirty="0" smtClean="0">
                <a:ln>
                  <a:noFill/>
                </a:ln>
                <a:solidFill>
                  <a:srgbClr val="434343"/>
                </a:solidFill>
                <a:effectLst/>
                <a:latin typeface="inherit"/>
              </a:rPr>
              <a:t>aptas en sectores de tuberías</a:t>
            </a:r>
            <a:r>
              <a:rPr kumimoji="0" lang="es-PE" sz="1600" b="0" i="0" u="none" strike="noStrike" cap="none" normalizeH="0" baseline="0" dirty="0" smtClean="0">
                <a:ln>
                  <a:noFill/>
                </a:ln>
                <a:solidFill>
                  <a:srgbClr val="434343"/>
                </a:solidFill>
                <a:effectLst/>
                <a:latin typeface="inherit"/>
              </a:rPr>
              <a:t> sometidos a esfuerzos de flexión, producto de las expansiones en línea. </a:t>
            </a:r>
          </a:p>
          <a:p>
            <a:pPr lvl="0" eaLnBrk="0" fontAlgn="base" hangingPunct="0">
              <a:spcBef>
                <a:spcPct val="0"/>
              </a:spcBef>
              <a:spcAft>
                <a:spcPct val="0"/>
              </a:spcAft>
            </a:pPr>
            <a:r>
              <a:rPr lang="es-PE" sz="1600" dirty="0">
                <a:solidFill>
                  <a:srgbClr val="434343"/>
                </a:solidFill>
                <a:latin typeface="inherit"/>
              </a:rPr>
              <a:t>- </a:t>
            </a:r>
            <a:r>
              <a:rPr kumimoji="0" lang="es-PE" sz="1600" b="1" i="0" u="none" strike="noStrike" cap="none" normalizeH="0" baseline="0" dirty="0" smtClean="0">
                <a:ln>
                  <a:noFill/>
                </a:ln>
                <a:solidFill>
                  <a:srgbClr val="434343"/>
                </a:solidFill>
                <a:effectLst/>
                <a:latin typeface="inherit"/>
              </a:rPr>
              <a:t>Las condiciones </a:t>
            </a:r>
            <a:r>
              <a:rPr kumimoji="0" lang="es-PE" sz="1600" b="0" i="0" u="none" strike="noStrike" cap="none" normalizeH="0" baseline="0" dirty="0" smtClean="0">
                <a:ln>
                  <a:noFill/>
                </a:ln>
                <a:solidFill>
                  <a:srgbClr val="434343"/>
                </a:solidFill>
                <a:effectLst/>
                <a:latin typeface="inherit"/>
              </a:rPr>
              <a:t>descriptas </a:t>
            </a:r>
            <a:r>
              <a:rPr kumimoji="0" lang="es-PE" sz="1600" b="1" i="0" u="none" strike="noStrike" cap="none" normalizeH="0" baseline="0" dirty="0" smtClean="0">
                <a:ln>
                  <a:noFill/>
                </a:ln>
                <a:solidFill>
                  <a:srgbClr val="434343"/>
                </a:solidFill>
                <a:effectLst/>
                <a:latin typeface="inherit"/>
              </a:rPr>
              <a:t>aconsejan su uso para trabajos severos</a:t>
            </a:r>
            <a:r>
              <a:rPr kumimoji="0" lang="es-PE" sz="1600" b="0" i="0" u="none" strike="noStrike" cap="none" normalizeH="0" baseline="0" dirty="0" smtClean="0">
                <a:ln>
                  <a:noFill/>
                </a:ln>
                <a:solidFill>
                  <a:srgbClr val="434343"/>
                </a:solidFill>
                <a:effectLst/>
                <a:latin typeface="inherit"/>
              </a:rPr>
              <a:t>, donde actúen elevadas presiones</a:t>
            </a:r>
            <a:r>
              <a:rPr kumimoji="0" lang="es-PE" sz="1050" b="0" i="0" u="none" strike="noStrike" cap="none" normalizeH="0" baseline="0" dirty="0" smtClean="0">
                <a:ln>
                  <a:noFill/>
                </a:ln>
                <a:solidFill>
                  <a:srgbClr val="434343"/>
                </a:solidFill>
                <a:effectLst/>
                <a:latin typeface="inherit"/>
              </a:rPr>
              <a:t>.</a:t>
            </a:r>
            <a:endParaRPr kumimoji="0" lang="es-PE" sz="2400" b="0" i="0" u="none" strike="noStrike" cap="none" normalizeH="0" baseline="0" dirty="0" smtClean="0">
              <a:ln>
                <a:noFill/>
              </a:ln>
              <a:solidFill>
                <a:schemeClr val="tx1"/>
              </a:solidFill>
              <a:effectLst/>
              <a:latin typeface="Arial" panose="020B0604020202020204" pitchFamily="34" charset="0"/>
            </a:endParaRPr>
          </a:p>
        </p:txBody>
      </p:sp>
      <p:pic>
        <p:nvPicPr>
          <p:cNvPr id="5123" name="Picture 3" descr="http://www.bripetrol.com.ar/img/bridas-deslizan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86" y="4073545"/>
            <a:ext cx="2754489" cy="1790700"/>
          </a:xfrm>
          <a:prstGeom prst="rect">
            <a:avLst/>
          </a:prstGeom>
          <a:ln w="38100" cap="sq">
            <a:solidFill>
              <a:srgbClr val="1717D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781775" y="4245620"/>
            <a:ext cx="7342013"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PE" sz="2400" b="1" dirty="0">
                <a:solidFill>
                  <a:srgbClr val="FFC000"/>
                </a:solidFill>
                <a:latin typeface="inherit"/>
              </a:rPr>
              <a:t>BRIDAS    DESLIZANTES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434343"/>
                </a:solidFill>
                <a:effectLst/>
                <a:latin typeface="inherit"/>
              </a:rPr>
              <a:t>Puede considerarse de </a:t>
            </a:r>
            <a:r>
              <a:rPr kumimoji="0" lang="es-PE" sz="1400" b="1" i="0" u="none" strike="noStrike" cap="none" normalizeH="0" baseline="0" dirty="0" smtClean="0">
                <a:ln>
                  <a:noFill/>
                </a:ln>
                <a:solidFill>
                  <a:srgbClr val="434343"/>
                </a:solidFill>
                <a:effectLst/>
                <a:latin typeface="inherit"/>
              </a:rPr>
              <a:t>montaje más simple </a:t>
            </a:r>
            <a:r>
              <a:rPr kumimoji="0" lang="es-PE" sz="1400" b="0" i="0" u="none" strike="noStrike" cap="none" normalizeH="0" baseline="0" dirty="0" smtClean="0">
                <a:ln>
                  <a:noFill/>
                </a:ln>
                <a:solidFill>
                  <a:srgbClr val="434343"/>
                </a:solidFill>
                <a:effectLst/>
                <a:latin typeface="inherit"/>
              </a:rPr>
              <a:t>que la brida con cuello, </a:t>
            </a:r>
            <a:r>
              <a:rPr kumimoji="0" lang="es-PE" sz="1400" b="1" i="0" u="none" strike="noStrike" cap="none" normalizeH="0" baseline="0" dirty="0" smtClean="0">
                <a:ln>
                  <a:noFill/>
                </a:ln>
                <a:solidFill>
                  <a:srgbClr val="434343"/>
                </a:solidFill>
                <a:effectLst/>
                <a:latin typeface="inherit"/>
              </a:rPr>
              <a:t>debido a la menor precisión</a:t>
            </a:r>
            <a:r>
              <a:rPr kumimoji="0" lang="es-PE" sz="1400" b="0" i="0" u="none" strike="noStrike" cap="none" normalizeH="0" baseline="0" dirty="0" smtClean="0">
                <a:ln>
                  <a:noFill/>
                </a:ln>
                <a:solidFill>
                  <a:srgbClr val="434343"/>
                </a:solidFill>
                <a:effectLst/>
                <a:latin typeface="inherit"/>
              </a:rPr>
              <a:t> de longitud del tubo </a:t>
            </a:r>
            <a:r>
              <a:rPr kumimoji="0" lang="es-PE" sz="1400" b="1" i="0" u="none" strike="noStrike" cap="none" normalizeH="0" baseline="0" dirty="0" smtClean="0">
                <a:ln>
                  <a:noFill/>
                </a:ln>
                <a:solidFill>
                  <a:srgbClr val="434343"/>
                </a:solidFill>
                <a:effectLst/>
                <a:latin typeface="inherit"/>
              </a:rPr>
              <a:t>y</a:t>
            </a:r>
            <a:r>
              <a:rPr kumimoji="0" lang="es-PE" sz="1400" b="0" i="0" u="none" strike="noStrike" cap="none" normalizeH="0" baseline="0" dirty="0" smtClean="0">
                <a:ln>
                  <a:noFill/>
                </a:ln>
                <a:solidFill>
                  <a:srgbClr val="434343"/>
                </a:solidFill>
                <a:effectLst/>
                <a:latin typeface="inherit"/>
              </a:rPr>
              <a:t> a una </a:t>
            </a:r>
            <a:r>
              <a:rPr kumimoji="0" lang="es-PE" sz="1400" b="1" i="0" u="none" strike="noStrike" cap="none" normalizeH="0" baseline="0" dirty="0" smtClean="0">
                <a:ln>
                  <a:noFill/>
                </a:ln>
                <a:solidFill>
                  <a:srgbClr val="434343"/>
                </a:solidFill>
                <a:effectLst/>
                <a:latin typeface="inherit"/>
              </a:rPr>
              <a:t>mayor facilidad de alineación</a:t>
            </a:r>
            <a:r>
              <a:rPr kumimoji="0" lang="es-PE" sz="1400" b="0" i="0" u="none" strike="noStrike" cap="none" normalizeH="0" baseline="0" dirty="0" smtClean="0">
                <a:ln>
                  <a:noFill/>
                </a:ln>
                <a:solidFill>
                  <a:srgbClr val="434343"/>
                </a:solidFill>
                <a:effectLst/>
                <a:latin typeface="inherit"/>
              </a:rPr>
              <a:t>. Sus </a:t>
            </a:r>
            <a:r>
              <a:rPr kumimoji="0" lang="es-PE" sz="1400" b="1" i="0" u="none" strike="noStrike" cap="none" normalizeH="0" baseline="0" dirty="0" smtClean="0">
                <a:ln>
                  <a:noFill/>
                </a:ln>
                <a:solidFill>
                  <a:srgbClr val="434343"/>
                </a:solidFill>
                <a:effectLst/>
                <a:latin typeface="inherit"/>
              </a:rPr>
              <a:t>condiciones </a:t>
            </a:r>
            <a:r>
              <a:rPr kumimoji="0" lang="es-PE" sz="1400" b="0" i="0" u="none" strike="noStrike" cap="none" normalizeH="0" baseline="0" dirty="0" smtClean="0">
                <a:ln>
                  <a:noFill/>
                </a:ln>
                <a:solidFill>
                  <a:srgbClr val="434343"/>
                </a:solidFill>
                <a:effectLst/>
                <a:latin typeface="inherit"/>
              </a:rPr>
              <a:t>mecánicas a la resistencia y fatiga </a:t>
            </a:r>
            <a:r>
              <a:rPr kumimoji="0" lang="es-PE" sz="1400" b="1" i="0" u="none" strike="noStrike" cap="none" normalizeH="0" baseline="0" dirty="0" smtClean="0">
                <a:ln>
                  <a:noFill/>
                </a:ln>
                <a:solidFill>
                  <a:srgbClr val="434343"/>
                </a:solidFill>
                <a:effectLst/>
                <a:latin typeface="inherit"/>
              </a:rPr>
              <a:t>son en general buenas</a:t>
            </a:r>
            <a:r>
              <a:rPr kumimoji="0" lang="es-PE" sz="1400" b="0" i="0" u="none" strike="noStrike" cap="none" normalizeH="0" baseline="0" dirty="0" smtClean="0">
                <a:ln>
                  <a:noFill/>
                </a:ln>
                <a:solidFill>
                  <a:srgbClr val="434343"/>
                </a:solidFill>
                <a:effectLst/>
                <a:latin typeface="inherit"/>
              </a:rPr>
              <a:t>, pero algo </a:t>
            </a:r>
            <a:r>
              <a:rPr kumimoji="0" lang="es-PE" sz="1400" b="1" i="0" u="none" strike="noStrike" cap="none" normalizeH="0" baseline="0" dirty="0" smtClean="0">
                <a:ln>
                  <a:noFill/>
                </a:ln>
                <a:solidFill>
                  <a:srgbClr val="434343"/>
                </a:solidFill>
                <a:effectLst/>
                <a:latin typeface="inherit"/>
              </a:rPr>
              <a:t>inferiores a las bridas con cuello</a:t>
            </a:r>
            <a:r>
              <a:rPr kumimoji="0" lang="es-PE" sz="1400" b="0" i="0" u="none" strike="noStrike" cap="none" normalizeH="0" baseline="0" dirty="0" smtClean="0">
                <a:ln>
                  <a:noFill/>
                </a:ln>
                <a:solidFill>
                  <a:srgbClr val="434343"/>
                </a:solidFill>
                <a:effectLst/>
                <a:latin typeface="inherit"/>
              </a:rPr>
              <a:t>, cuya sustitución por la brida deslizante –cuando las condiciones de trabajo son menos exigentes- </a:t>
            </a:r>
            <a:r>
              <a:rPr kumimoji="0" lang="es-PE" sz="1400" b="1" i="0" u="none" strike="noStrike" cap="none" normalizeH="0" baseline="0" dirty="0" smtClean="0">
                <a:ln>
                  <a:noFill/>
                </a:ln>
                <a:solidFill>
                  <a:srgbClr val="434343"/>
                </a:solidFill>
                <a:effectLst/>
                <a:latin typeface="inherit"/>
              </a:rPr>
              <a:t>se justifica por el menor costo de ésta.</a:t>
            </a:r>
            <a:endParaRPr kumimoji="0" lang="es-PE" sz="1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0888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099" name="Picture 3" descr="http://www.bripetrol.com.ar/img/bridas-cie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70" y="834458"/>
            <a:ext cx="2404532" cy="1790700"/>
          </a:xfrm>
          <a:prstGeom prst="rect">
            <a:avLst/>
          </a:prstGeom>
          <a:ln w="38100" cap="sq">
            <a:solidFill>
              <a:srgbClr val="1717D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886200" y="469298"/>
            <a:ext cx="6592710" cy="2585323"/>
          </a:xfrm>
          <a:prstGeom prst="rect">
            <a:avLst/>
          </a:prstGeom>
          <a:ln>
            <a:no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rgbClr val="FFC000"/>
                </a:solidFill>
                <a:effectLst/>
                <a:latin typeface="inherit"/>
              </a:rPr>
              <a:t>BRIDAS CIEGAS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434343"/>
                </a:solidFill>
                <a:effectLst/>
                <a:latin typeface="inherit"/>
              </a:rPr>
              <a:t>Están </a:t>
            </a:r>
            <a:r>
              <a:rPr kumimoji="0" lang="es-PE" sz="1600" b="1" i="0" u="none" strike="noStrike" cap="none" normalizeH="0" baseline="0" dirty="0" smtClean="0">
                <a:ln>
                  <a:noFill/>
                </a:ln>
                <a:solidFill>
                  <a:srgbClr val="434343"/>
                </a:solidFill>
                <a:effectLst/>
                <a:latin typeface="inherit"/>
              </a:rPr>
              <a:t>destinadas a cerrar extremos de tubería</a:t>
            </a:r>
            <a:r>
              <a:rPr kumimoji="0" lang="es-PE" sz="1600" b="0" i="0" u="none" strike="noStrike" cap="none" normalizeH="0" baseline="0" dirty="0" smtClean="0">
                <a:ln>
                  <a:noFill/>
                </a:ln>
                <a:solidFill>
                  <a:srgbClr val="434343"/>
                </a:solidFill>
                <a:effectLst/>
                <a:latin typeface="inherit"/>
              </a:rPr>
              <a:t>, válvulas o aberturas de recipientes, sometidos a variadas presiones de trabajo. Desde el punto de vista técnico, este tipo de bridas, es el que </a:t>
            </a:r>
            <a:r>
              <a:rPr kumimoji="0" lang="es-PE" sz="1600" b="1" i="0" u="none" strike="noStrike" cap="none" normalizeH="0" baseline="0" dirty="0" smtClean="0">
                <a:ln>
                  <a:noFill/>
                </a:ln>
                <a:solidFill>
                  <a:srgbClr val="434343"/>
                </a:solidFill>
                <a:effectLst/>
                <a:latin typeface="inherit"/>
              </a:rPr>
              <a:t>soporta condiciones de trabajo más severas</a:t>
            </a:r>
            <a:r>
              <a:rPr kumimoji="0" lang="es-PE" sz="1600" b="0" i="0" u="none" strike="noStrike" cap="none" normalizeH="0" baseline="0" dirty="0" smtClean="0">
                <a:ln>
                  <a:noFill/>
                </a:ln>
                <a:solidFill>
                  <a:srgbClr val="434343"/>
                </a:solidFill>
                <a:effectLst/>
                <a:latin typeface="inherit"/>
              </a:rPr>
              <a:t> (particularmente las de mayores dimensiones), ya que </a:t>
            </a:r>
            <a:r>
              <a:rPr kumimoji="0" lang="es-PE" sz="1600" b="1" i="0" u="none" strike="noStrike" cap="none" normalizeH="0" baseline="0" dirty="0" smtClean="0">
                <a:ln>
                  <a:noFill/>
                </a:ln>
                <a:solidFill>
                  <a:srgbClr val="434343"/>
                </a:solidFill>
                <a:effectLst/>
                <a:latin typeface="inherit"/>
              </a:rPr>
              <a:t>al esfuerzo provocado por la tracción </a:t>
            </a:r>
            <a:r>
              <a:rPr kumimoji="0" lang="es-PE" sz="1600" b="0" i="0" u="none" strike="noStrike" cap="none" normalizeH="0" baseline="0" dirty="0" smtClean="0">
                <a:ln>
                  <a:noFill/>
                </a:ln>
                <a:solidFill>
                  <a:srgbClr val="434343"/>
                </a:solidFill>
                <a:effectLst/>
                <a:latin typeface="inherit"/>
              </a:rPr>
              <a:t>de los bulones, </a:t>
            </a:r>
            <a:r>
              <a:rPr kumimoji="0" lang="es-PE" sz="1600" b="1" i="0" u="none" strike="noStrike" cap="none" normalizeH="0" baseline="0" dirty="0" smtClean="0">
                <a:ln>
                  <a:noFill/>
                </a:ln>
                <a:solidFill>
                  <a:srgbClr val="434343"/>
                </a:solidFill>
                <a:effectLst/>
                <a:latin typeface="inherit"/>
              </a:rPr>
              <a:t>se la adiciona </a:t>
            </a:r>
            <a:r>
              <a:rPr kumimoji="0" lang="es-PE" sz="1600" b="0" i="0" u="none" strike="noStrike" cap="none" normalizeH="0" baseline="0" dirty="0" smtClean="0">
                <a:ln>
                  <a:noFill/>
                </a:ln>
                <a:solidFill>
                  <a:srgbClr val="434343"/>
                </a:solidFill>
                <a:effectLst/>
                <a:latin typeface="inherit"/>
              </a:rPr>
              <a:t>el producido por </a:t>
            </a:r>
            <a:r>
              <a:rPr kumimoji="0" lang="es-PE" sz="1600" b="1" i="0" u="none" strike="noStrike" cap="none" normalizeH="0" baseline="0" dirty="0" smtClean="0">
                <a:ln>
                  <a:noFill/>
                </a:ln>
                <a:solidFill>
                  <a:srgbClr val="434343"/>
                </a:solidFill>
                <a:effectLst/>
                <a:latin typeface="inherit"/>
              </a:rPr>
              <a:t>la presión existente </a:t>
            </a:r>
            <a:r>
              <a:rPr kumimoji="0" lang="es-PE" sz="1600" b="0" i="0" u="none" strike="noStrike" cap="none" normalizeH="0" baseline="0" dirty="0" smtClean="0">
                <a:ln>
                  <a:noFill/>
                </a:ln>
                <a:solidFill>
                  <a:srgbClr val="434343"/>
                </a:solidFill>
                <a:effectLst/>
                <a:latin typeface="inherit"/>
              </a:rPr>
              <a:t>en la tubería. En los terminales, donde la temperatura sea un factor de trabajo o actúen esfuerzos variantes o cíclicos, </a:t>
            </a:r>
            <a:r>
              <a:rPr kumimoji="0" lang="es-PE" sz="1600" b="1" i="0" u="none" strike="noStrike" cap="none" normalizeH="0" baseline="0" dirty="0" smtClean="0">
                <a:ln>
                  <a:noFill/>
                </a:ln>
                <a:solidFill>
                  <a:srgbClr val="434343"/>
                </a:solidFill>
                <a:effectLst/>
                <a:latin typeface="inherit"/>
              </a:rPr>
              <a:t>es aconsejable efectuar los cierres mediante el acople de bridas con cuello y ciegas</a:t>
            </a:r>
            <a:r>
              <a:rPr kumimoji="0" lang="es-PE" sz="1050" b="1" i="0" u="none" strike="noStrike" cap="none" normalizeH="0" baseline="0" dirty="0" smtClean="0">
                <a:ln>
                  <a:noFill/>
                </a:ln>
                <a:solidFill>
                  <a:srgbClr val="434343"/>
                </a:solidFill>
                <a:effectLst/>
                <a:latin typeface="inherit"/>
              </a:rPr>
              <a:t>.</a:t>
            </a:r>
            <a:endParaRPr kumimoji="0" lang="es-PE" sz="2400" b="1" i="0" u="none" strike="noStrike" cap="none" normalizeH="0" baseline="0" dirty="0" smtClean="0">
              <a:ln>
                <a:noFill/>
              </a:ln>
              <a:solidFill>
                <a:schemeClr val="tx1"/>
              </a:solidFill>
              <a:effectLst/>
              <a:latin typeface="Arial" panose="020B0604020202020204" pitchFamily="34" charset="0"/>
            </a:endParaRPr>
          </a:p>
        </p:txBody>
      </p:sp>
      <p:pic>
        <p:nvPicPr>
          <p:cNvPr id="4101" name="Picture 5" descr="http://www.bripetrol.com.ar/img/bridas-con-asiento-para-sold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70" y="3468150"/>
            <a:ext cx="2404532" cy="1809750"/>
          </a:xfrm>
          <a:prstGeom prst="rect">
            <a:avLst/>
          </a:prstGeom>
          <a:ln w="38100" cap="sq">
            <a:solidFill>
              <a:srgbClr val="1717D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886200" y="3427316"/>
            <a:ext cx="6592710"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PE" sz="2400" b="1" dirty="0">
                <a:solidFill>
                  <a:srgbClr val="FFC000"/>
                </a:solidFill>
                <a:latin typeface="inherit"/>
              </a:rPr>
              <a:t>BRIDAS CON ASIENTO PARA SOLDAR </a:t>
            </a:r>
          </a:p>
          <a:p>
            <a:pPr marL="0" marR="0" lvl="0" indent="0"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434343"/>
                </a:solidFill>
                <a:effectLst/>
                <a:latin typeface="inherit"/>
              </a:rPr>
              <a:t>Su </a:t>
            </a:r>
            <a:r>
              <a:rPr kumimoji="0" lang="es-PE" sz="1400" b="1" i="0" u="none" strike="noStrike" cap="none" normalizeH="0" baseline="0" dirty="0" smtClean="0">
                <a:ln>
                  <a:noFill/>
                </a:ln>
                <a:solidFill>
                  <a:srgbClr val="434343"/>
                </a:solidFill>
                <a:effectLst/>
                <a:latin typeface="inherit"/>
              </a:rPr>
              <a:t>mayor rango de aplicación radica en tuberías de dimensiones pequeñas </a:t>
            </a:r>
            <a:r>
              <a:rPr kumimoji="0" lang="es-PE" sz="1400" b="0" i="0" u="none" strike="noStrike" cap="none" normalizeH="0" baseline="0" dirty="0" smtClean="0">
                <a:ln>
                  <a:noFill/>
                </a:ln>
                <a:solidFill>
                  <a:srgbClr val="434343"/>
                </a:solidFill>
                <a:effectLst/>
                <a:latin typeface="inherit"/>
              </a:rPr>
              <a:t>que conduzcan fluidos a altas presiones.</a:t>
            </a:r>
            <a:r>
              <a:rPr kumimoji="0" lang="es-PE" sz="1400" b="0" i="0" u="none" strike="noStrike" cap="none" normalizeH="0" dirty="0" smtClean="0">
                <a:ln>
                  <a:noFill/>
                </a:ln>
                <a:solidFill>
                  <a:srgbClr val="434343"/>
                </a:solidFill>
                <a:effectLst/>
                <a:latin typeface="inherit"/>
              </a:rPr>
              <a:t> Ya que se </a:t>
            </a:r>
            <a:r>
              <a:rPr kumimoji="0" lang="es-PE" sz="1400" b="1" i="0" u="none" strike="noStrike" cap="none" normalizeH="0" baseline="0" dirty="0" smtClean="0">
                <a:ln>
                  <a:noFill/>
                </a:ln>
                <a:solidFill>
                  <a:srgbClr val="434343"/>
                </a:solidFill>
                <a:effectLst/>
                <a:latin typeface="inherit"/>
              </a:rPr>
              <a:t>aconsejan su uso </a:t>
            </a:r>
            <a:r>
              <a:rPr kumimoji="0" lang="es-PE" sz="1400" b="0" i="0" u="none" strike="noStrike" cap="none" normalizeH="0" baseline="0" dirty="0" smtClean="0">
                <a:ln>
                  <a:noFill/>
                </a:ln>
                <a:solidFill>
                  <a:srgbClr val="434343"/>
                </a:solidFill>
                <a:effectLst/>
                <a:latin typeface="inherit"/>
              </a:rPr>
              <a:t>en tubos de hasta </a:t>
            </a:r>
            <a:r>
              <a:rPr kumimoji="0" lang="es-PE" sz="1400" b="1" i="0" u="none" strike="noStrike" cap="none" normalizeH="0" baseline="0" dirty="0" smtClean="0">
                <a:ln>
                  <a:noFill/>
                </a:ln>
                <a:solidFill>
                  <a:srgbClr val="434343"/>
                </a:solidFill>
                <a:effectLst/>
                <a:latin typeface="inherit"/>
              </a:rPr>
              <a:t>3” de diámetro en las series 150, 300, 600, y de hasta 2 ½” en la serie 1500. </a:t>
            </a:r>
            <a:br>
              <a:rPr kumimoji="0" lang="es-PE" sz="1400" b="1" i="0" u="none" strike="noStrike" cap="none" normalizeH="0" baseline="0" dirty="0" smtClean="0">
                <a:ln>
                  <a:noFill/>
                </a:ln>
                <a:solidFill>
                  <a:srgbClr val="434343"/>
                </a:solidFill>
                <a:effectLst/>
                <a:latin typeface="inherit"/>
              </a:rPr>
            </a:br>
            <a:r>
              <a:rPr kumimoji="0" lang="es-PE" sz="1400" b="0" i="0" u="none" strike="noStrike" cap="none" normalizeH="0" baseline="0" dirty="0" smtClean="0">
                <a:ln>
                  <a:noFill/>
                </a:ln>
                <a:solidFill>
                  <a:srgbClr val="434343"/>
                </a:solidFill>
                <a:effectLst/>
                <a:latin typeface="inherit"/>
              </a:rPr>
              <a:t>Es </a:t>
            </a:r>
            <a:r>
              <a:rPr kumimoji="0" lang="es-PE" sz="1400" b="1" i="0" u="none" strike="noStrike" cap="none" normalizeH="0" baseline="0" dirty="0" smtClean="0">
                <a:ln>
                  <a:noFill/>
                </a:ln>
                <a:solidFill>
                  <a:srgbClr val="434343"/>
                </a:solidFill>
                <a:effectLst/>
                <a:latin typeface="inherit"/>
              </a:rPr>
              <a:t>frecuente el uso </a:t>
            </a:r>
            <a:r>
              <a:rPr kumimoji="0" lang="es-PE" sz="1400" b="0" i="0" u="none" strike="noStrike" cap="none" normalizeH="0" baseline="0" dirty="0" smtClean="0">
                <a:ln>
                  <a:noFill/>
                </a:ln>
                <a:solidFill>
                  <a:srgbClr val="434343"/>
                </a:solidFill>
                <a:effectLst/>
                <a:latin typeface="inherit"/>
              </a:rPr>
              <a:t>de estas bridas </a:t>
            </a:r>
            <a:r>
              <a:rPr kumimoji="0" lang="es-PE" sz="1400" b="1" i="0" u="none" strike="noStrike" cap="none" normalizeH="0" baseline="0" dirty="0" smtClean="0">
                <a:ln>
                  <a:noFill/>
                </a:ln>
                <a:solidFill>
                  <a:srgbClr val="434343"/>
                </a:solidFill>
                <a:effectLst/>
                <a:latin typeface="inherit"/>
              </a:rPr>
              <a:t>en tuberías destinadas a procesos químicos</a:t>
            </a:r>
            <a:r>
              <a:rPr kumimoji="0" lang="es-PE" sz="1400" b="0" i="0" u="none" strike="noStrike" cap="none" normalizeH="0" baseline="0" dirty="0" smtClean="0">
                <a:ln>
                  <a:noFill/>
                </a:ln>
                <a:solidFill>
                  <a:srgbClr val="434343"/>
                </a:solidFill>
                <a:effectLst/>
                <a:latin typeface="inherit"/>
              </a:rPr>
              <a:t>, por su particular característica de conceder al conducto una sección constante.</a:t>
            </a:r>
            <a:endParaRPr kumimoji="0" lang="es-PE"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9517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5" name="Picture 1" descr="http://www.bripetrol.com.ar/img/bridas-roscad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5" y="249793"/>
            <a:ext cx="2597727" cy="1579688"/>
          </a:xfrm>
          <a:prstGeom prst="rect">
            <a:avLst/>
          </a:prstGeom>
          <a:noFill/>
          <a:ln w="38100">
            <a:solidFill>
              <a:srgbClr val="1717D3"/>
            </a:solidFill>
          </a:ln>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600445" y="208641"/>
            <a:ext cx="7710058"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rgbClr val="FFC000"/>
                </a:solidFill>
                <a:effectLst/>
                <a:latin typeface="inherit"/>
              </a:rPr>
              <a:t>BRIDAS ROSCADAS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434343"/>
                </a:solidFill>
                <a:effectLst/>
                <a:latin typeface="inherit"/>
              </a:rPr>
              <a:t>Si bien presentan la característica de no llevar soldadura </a:t>
            </a:r>
            <a:r>
              <a:rPr kumimoji="0" lang="es-PE" sz="1400" b="0" i="0" u="none" strike="noStrike" cap="none" normalizeH="0" baseline="0" dirty="0" smtClean="0">
                <a:ln>
                  <a:noFill/>
                </a:ln>
                <a:solidFill>
                  <a:srgbClr val="434343"/>
                </a:solidFill>
                <a:effectLst/>
                <a:latin typeface="inherit"/>
              </a:rPr>
              <a:t>–lo cual permite un fácil y rápido montaje- deben ser destinadas a aplicaciones especiales (por ejemplo, en tuberías donde existan altas presiones y temperatura ambiente). </a:t>
            </a:r>
            <a:r>
              <a:rPr kumimoji="0" lang="es-PE" sz="1400" b="1" i="0" u="none" strike="noStrike" cap="none" normalizeH="0" baseline="0" dirty="0" smtClean="0">
                <a:ln>
                  <a:noFill/>
                </a:ln>
                <a:solidFill>
                  <a:srgbClr val="434343"/>
                </a:solidFill>
                <a:effectLst/>
                <a:latin typeface="inherit"/>
              </a:rPr>
              <a:t>No es conveniente utilizarlas en conductos donde se produzcan considerables variaciones de temperatura</a:t>
            </a:r>
            <a:r>
              <a:rPr kumimoji="0" lang="es-PE" sz="1400" b="0" i="0" u="none" strike="noStrike" cap="none" normalizeH="0" baseline="0" dirty="0" smtClean="0">
                <a:ln>
                  <a:noFill/>
                </a:ln>
                <a:solidFill>
                  <a:srgbClr val="434343"/>
                </a:solidFill>
                <a:effectLst/>
                <a:latin typeface="inherit"/>
              </a:rPr>
              <a:t>, ya que por efectos de la dilatación de la tubería, pueden crearse pérdidas a través del roscado al cabo de un corto período de trabajo</a:t>
            </a:r>
            <a:r>
              <a:rPr kumimoji="0" lang="es-PE" sz="1000" b="0" i="0" u="none" strike="noStrike" cap="none" normalizeH="0" baseline="0" dirty="0" smtClean="0">
                <a:ln>
                  <a:noFill/>
                </a:ln>
                <a:solidFill>
                  <a:srgbClr val="434343"/>
                </a:solidFill>
                <a:effectLst/>
                <a:latin typeface="inherit"/>
              </a:rPr>
              <a:t>.</a:t>
            </a:r>
            <a:endParaRPr kumimoji="0" lang="es-PE" sz="20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http://www.bripetrol.com.ar/img/bridas-roscad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5" y="2144778"/>
            <a:ext cx="2597727" cy="1697400"/>
          </a:xfrm>
          <a:prstGeom prst="rect">
            <a:avLst/>
          </a:prstGeom>
          <a:noFill/>
          <a:ln w="38100">
            <a:solidFill>
              <a:srgbClr val="1717D3"/>
            </a:solidFill>
          </a:ln>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3561477" y="1948745"/>
            <a:ext cx="7749026"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rgbClr val="FFC000"/>
                </a:solidFill>
                <a:effectLst/>
                <a:latin typeface="inherit"/>
              </a:rPr>
              <a:t>BRIDAS PARA JUNTA </a:t>
            </a:r>
            <a:r>
              <a:rPr kumimoji="0" lang="es-PE" sz="2400" b="1" i="0" u="none" strike="noStrike" cap="none" normalizeH="0" baseline="0" dirty="0" smtClean="0">
                <a:ln>
                  <a:noFill/>
                </a:ln>
                <a:effectLst/>
                <a:latin typeface="inherit"/>
              </a:rPr>
              <a:t>CON SOLAPA </a:t>
            </a:r>
          </a:p>
          <a:p>
            <a:pPr marL="0" marR="0" lvl="0" indent="0"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434343"/>
                </a:solidFill>
                <a:effectLst/>
                <a:latin typeface="inherit"/>
              </a:rPr>
              <a:t>Son bridas </a:t>
            </a:r>
            <a:r>
              <a:rPr kumimoji="0" lang="es-PE" sz="1400" b="1" i="0" u="none" strike="noStrike" cap="none" normalizeH="0" baseline="0" dirty="0" smtClean="0">
                <a:ln>
                  <a:noFill/>
                </a:ln>
                <a:solidFill>
                  <a:srgbClr val="434343"/>
                </a:solidFill>
                <a:effectLst/>
                <a:latin typeface="inherit"/>
              </a:rPr>
              <a:t>destinadas a usos muy particulares</a:t>
            </a:r>
            <a:r>
              <a:rPr kumimoji="0" lang="es-PE" sz="1400" b="0" i="0" u="none" strike="noStrike" cap="none" normalizeH="0" baseline="0" dirty="0" smtClean="0">
                <a:ln>
                  <a:noFill/>
                </a:ln>
                <a:solidFill>
                  <a:srgbClr val="434343"/>
                </a:solidFill>
                <a:effectLst/>
                <a:latin typeface="inherit"/>
              </a:rPr>
              <a:t>. Ellas </a:t>
            </a:r>
            <a:r>
              <a:rPr kumimoji="0" lang="es-PE" sz="1400" b="1" i="0" u="none" strike="noStrike" cap="none" normalizeH="0" baseline="0" dirty="0" smtClean="0">
                <a:ln>
                  <a:noFill/>
                </a:ln>
                <a:solidFill>
                  <a:srgbClr val="434343"/>
                </a:solidFill>
                <a:effectLst/>
                <a:latin typeface="inherit"/>
              </a:rPr>
              <a:t>producen el esfuerzo de acople </a:t>
            </a:r>
            <a:r>
              <a:rPr kumimoji="0" lang="es-PE" sz="1400" b="0" i="0" u="none" strike="noStrike" cap="none" normalizeH="0" baseline="0" dirty="0" smtClean="0">
                <a:ln>
                  <a:noFill/>
                </a:ln>
                <a:solidFill>
                  <a:srgbClr val="434343"/>
                </a:solidFill>
                <a:effectLst/>
                <a:latin typeface="inherit"/>
              </a:rPr>
              <a:t>a sectores de tubos solapados, que posteriormente se sueldan a los tubos que conformarán la línea. La </a:t>
            </a:r>
            <a:r>
              <a:rPr kumimoji="0" lang="es-PE" sz="1400" b="1" i="0" u="none" strike="noStrike" cap="none" normalizeH="0" baseline="0" dirty="0" smtClean="0">
                <a:ln>
                  <a:noFill/>
                </a:ln>
                <a:solidFill>
                  <a:srgbClr val="434343"/>
                </a:solidFill>
                <a:effectLst/>
                <a:latin typeface="inherit"/>
              </a:rPr>
              <a:t>capacidad de absorber esfuerzos</a:t>
            </a:r>
            <a:r>
              <a:rPr kumimoji="0" lang="es-PE" sz="1400" b="0" i="0" u="none" strike="noStrike" cap="none" normalizeH="0" baseline="0" dirty="0" smtClean="0">
                <a:ln>
                  <a:noFill/>
                </a:ln>
                <a:solidFill>
                  <a:srgbClr val="434343"/>
                </a:solidFill>
                <a:effectLst/>
                <a:latin typeface="inherit"/>
              </a:rPr>
              <a:t>, puede considerarse muy </a:t>
            </a:r>
            <a:r>
              <a:rPr kumimoji="0" lang="es-PE" sz="1400" b="1" i="0" u="none" strike="noStrike" cap="none" normalizeH="0" baseline="0" dirty="0" smtClean="0">
                <a:ln>
                  <a:noFill/>
                </a:ln>
                <a:solidFill>
                  <a:srgbClr val="434343"/>
                </a:solidFill>
                <a:effectLst/>
                <a:latin typeface="inherit"/>
              </a:rPr>
              <a:t>similar a la de las bridas</a:t>
            </a:r>
            <a:r>
              <a:rPr lang="es-PE" sz="1400" b="1" dirty="0">
                <a:solidFill>
                  <a:srgbClr val="434343"/>
                </a:solidFill>
                <a:latin typeface="inherit"/>
              </a:rPr>
              <a:t> </a:t>
            </a:r>
            <a:r>
              <a:rPr kumimoji="0" lang="es-PE" sz="1400" b="1" i="0" u="none" strike="noStrike" cap="none" normalizeH="0" baseline="0" dirty="0" smtClean="0">
                <a:ln>
                  <a:noFill/>
                </a:ln>
                <a:solidFill>
                  <a:srgbClr val="434343"/>
                </a:solidFill>
                <a:effectLst/>
                <a:latin typeface="inherit"/>
              </a:rPr>
              <a:t>deslizantes. </a:t>
            </a:r>
            <a:br>
              <a:rPr kumimoji="0" lang="es-PE" sz="1400" b="1" i="0" u="none" strike="noStrike" cap="none" normalizeH="0" baseline="0" dirty="0" smtClean="0">
                <a:ln>
                  <a:noFill/>
                </a:ln>
                <a:solidFill>
                  <a:srgbClr val="434343"/>
                </a:solidFill>
                <a:effectLst/>
                <a:latin typeface="inherit"/>
              </a:rPr>
            </a:br>
            <a:r>
              <a:rPr kumimoji="0" lang="es-PE" sz="1400" b="0" i="0" u="none" strike="noStrike" cap="none" normalizeH="0" baseline="0" dirty="0" smtClean="0">
                <a:ln>
                  <a:noFill/>
                </a:ln>
                <a:solidFill>
                  <a:srgbClr val="434343"/>
                </a:solidFill>
                <a:effectLst/>
                <a:latin typeface="inherit"/>
              </a:rPr>
              <a:t>Generalmente, </a:t>
            </a:r>
            <a:r>
              <a:rPr kumimoji="0" lang="es-PE" sz="1400" b="1" i="0" u="none" strike="noStrike" cap="none" normalizeH="0" baseline="0" dirty="0" smtClean="0">
                <a:ln>
                  <a:noFill/>
                </a:ln>
                <a:solidFill>
                  <a:srgbClr val="434343"/>
                </a:solidFill>
                <a:effectLst/>
                <a:latin typeface="inherit"/>
              </a:rPr>
              <a:t>se colocan en tuberías de aceros comunes o especiales </a:t>
            </a:r>
            <a:r>
              <a:rPr kumimoji="0" lang="es-PE" sz="1400" b="0" i="0" u="none" strike="noStrike" cap="none" normalizeH="0" baseline="0" dirty="0" smtClean="0">
                <a:ln>
                  <a:noFill/>
                </a:ln>
                <a:solidFill>
                  <a:srgbClr val="434343"/>
                </a:solidFill>
                <a:effectLst/>
                <a:latin typeface="inherit"/>
              </a:rPr>
              <a:t>que necesiten ser sometidas con frecuencia a desmontajes para inspección o limpieza. La facilidad para girar las bridas, y alinear así los agujeros para bulones, </a:t>
            </a:r>
            <a:r>
              <a:rPr kumimoji="0" lang="es-PE" sz="1400" b="1" i="0" u="none" strike="noStrike" cap="none" normalizeH="0" baseline="0" dirty="0" smtClean="0">
                <a:ln>
                  <a:noFill/>
                </a:ln>
                <a:solidFill>
                  <a:srgbClr val="434343"/>
                </a:solidFill>
                <a:effectLst/>
                <a:latin typeface="inherit"/>
              </a:rPr>
              <a:t>simplifica la tarea, especialmente cuando las tuberías son de gran diámetro</a:t>
            </a:r>
            <a:endParaRPr kumimoji="0" lang="es-PE" sz="1400" b="1"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http://www.bripetrol.com.ar/img/bridas-de-orifici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55" y="4214392"/>
            <a:ext cx="2597727" cy="1786900"/>
          </a:xfrm>
          <a:prstGeom prst="rect">
            <a:avLst/>
          </a:prstGeom>
          <a:noFill/>
          <a:ln w="38100">
            <a:solidFill>
              <a:srgbClr val="1717D3"/>
            </a:solidFill>
          </a:ln>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600446" y="4169124"/>
            <a:ext cx="7710057"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PE" sz="2400" b="1" dirty="0">
                <a:solidFill>
                  <a:srgbClr val="FFC000"/>
                </a:solidFill>
                <a:latin typeface="inherit"/>
              </a:rPr>
              <a:t>BRIDAS DE ORIFICIO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434343"/>
                </a:solidFill>
                <a:effectLst/>
                <a:latin typeface="inherit"/>
              </a:rPr>
              <a:t>Están </a:t>
            </a:r>
            <a:r>
              <a:rPr kumimoji="0" lang="es-PE" sz="1400" b="1" i="0" u="none" strike="noStrike" cap="none" normalizeH="0" baseline="0" dirty="0" smtClean="0">
                <a:ln>
                  <a:noFill/>
                </a:ln>
                <a:solidFill>
                  <a:srgbClr val="434343"/>
                </a:solidFill>
                <a:effectLst/>
                <a:latin typeface="inherit"/>
              </a:rPr>
              <a:t>destinadas a ser colocadas en puntos de la línea </a:t>
            </a:r>
            <a:r>
              <a:rPr kumimoji="0" lang="es-PE" sz="1400" b="0" i="0" u="none" strike="noStrike" cap="none" normalizeH="0" baseline="0" dirty="0" smtClean="0">
                <a:ln>
                  <a:noFill/>
                </a:ln>
                <a:solidFill>
                  <a:srgbClr val="434343"/>
                </a:solidFill>
                <a:effectLst/>
                <a:latin typeface="inherit"/>
              </a:rPr>
              <a:t>donde existen instrumentos de medición. Son </a:t>
            </a:r>
            <a:r>
              <a:rPr kumimoji="0" lang="es-PE" sz="1400" b="1" i="0" u="none" strike="noStrike" cap="none" normalizeH="0" baseline="0" dirty="0" smtClean="0">
                <a:ln>
                  <a:noFill/>
                </a:ln>
                <a:solidFill>
                  <a:srgbClr val="434343"/>
                </a:solidFill>
                <a:effectLst/>
                <a:latin typeface="inherit"/>
              </a:rPr>
              <a:t>básicamente iguales a las bridas con cuello para soldar</a:t>
            </a:r>
            <a:r>
              <a:rPr kumimoji="0" lang="es-PE" sz="1400" b="0" i="0" u="none" strike="noStrike" cap="none" normalizeH="0" baseline="0" dirty="0" smtClean="0">
                <a:ln>
                  <a:noFill/>
                </a:ln>
                <a:solidFill>
                  <a:srgbClr val="434343"/>
                </a:solidFill>
                <a:effectLst/>
                <a:latin typeface="inherit"/>
              </a:rPr>
              <a:t>, deslizantes o roscadas; la selección del tipo en función de las condiciones de trabajo de la tubería. </a:t>
            </a:r>
            <a:r>
              <a:rPr kumimoji="0" lang="es-PE" sz="1400" b="1" i="0" u="none" strike="noStrike" cap="none" normalizeH="0" baseline="0" dirty="0" smtClean="0">
                <a:ln>
                  <a:noFill/>
                </a:ln>
                <a:solidFill>
                  <a:srgbClr val="434343"/>
                </a:solidFill>
                <a:effectLst/>
                <a:latin typeface="inherit"/>
              </a:rPr>
              <a:t>Radicalmente tienen dos agujeros roscados para conectar los medidores</a:t>
            </a:r>
            <a:r>
              <a:rPr kumimoji="0" lang="es-PE" sz="1400" b="0" i="0" u="none" strike="noStrike" cap="none" normalizeH="0" baseline="0" dirty="0" smtClean="0">
                <a:ln>
                  <a:noFill/>
                </a:ln>
                <a:solidFill>
                  <a:srgbClr val="434343"/>
                </a:solidFill>
                <a:effectLst/>
                <a:latin typeface="inherit"/>
              </a:rPr>
              <a:t>. Existe otro sistema de extracción, en el cual el bulón realiza el esfuerzo de separación a través de una agujero roscado practicado en la brida. Este sistema </a:t>
            </a:r>
            <a:r>
              <a:rPr kumimoji="0" lang="es-PE" sz="1400" b="1" i="0" u="none" strike="noStrike" cap="none" normalizeH="0" baseline="0" dirty="0" smtClean="0">
                <a:ln>
                  <a:noFill/>
                </a:ln>
                <a:solidFill>
                  <a:srgbClr val="434343"/>
                </a:solidFill>
                <a:effectLst/>
                <a:latin typeface="inherit"/>
              </a:rPr>
              <a:t>tiene una desventaja con respecto al anterior, ya que cuando se deteriora la rosca, se inutiliza la brida para tal función.</a:t>
            </a:r>
            <a:endParaRPr kumimoji="0" lang="es-PE" sz="1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61309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p:cNvSpPr txBox="1"/>
          <p:nvPr/>
        </p:nvSpPr>
        <p:spPr>
          <a:xfrm>
            <a:off x="3654135" y="381665"/>
            <a:ext cx="4883729" cy="1446550"/>
          </a:xfrm>
          <a:prstGeom prst="rect">
            <a:avLst/>
          </a:prstGeom>
          <a:gradFill>
            <a:gsLst>
              <a:gs pos="0">
                <a:schemeClr val="bg2">
                  <a:lumMod val="50000"/>
                </a:schemeClr>
              </a:gs>
              <a:gs pos="37000">
                <a:srgbClr val="FFFF00"/>
              </a:gs>
              <a:gs pos="61000">
                <a:srgbClr val="FFC000"/>
              </a:gs>
              <a:gs pos="100000">
                <a:schemeClr val="bg2">
                  <a:lumMod val="50000"/>
                </a:schemeClr>
              </a:gs>
            </a:gsLst>
            <a:lin ang="5400000" scaled="1"/>
          </a:gradFill>
        </p:spPr>
        <p:txBody>
          <a:bodyPr wrap="square" rtlCol="0">
            <a:prstTxWarp prst="textChevronInverted">
              <a:avLst/>
            </a:prstTxWarp>
            <a:spAutoFit/>
          </a:bodyPr>
          <a:lstStyle/>
          <a:p>
            <a:r>
              <a:rPr lang="es-PE" sz="8800" dirty="0" smtClean="0">
                <a:latin typeface="Bernard MT Condensed" panose="02050806060905020404" pitchFamily="18" charset="0"/>
              </a:rPr>
              <a:t>CODOS</a:t>
            </a:r>
            <a:endParaRPr lang="es-PE" sz="8800" dirty="0">
              <a:latin typeface="Bernard MT Condensed" panose="02050806060905020404" pitchFamily="18" charset="0"/>
            </a:endParaRPr>
          </a:p>
        </p:txBody>
      </p:sp>
      <p:sp>
        <p:nvSpPr>
          <p:cNvPr id="8" name="CuadroTexto 7"/>
          <p:cNvSpPr txBox="1"/>
          <p:nvPr/>
        </p:nvSpPr>
        <p:spPr>
          <a:xfrm>
            <a:off x="1007917" y="2820391"/>
            <a:ext cx="4717473" cy="2308324"/>
          </a:xfrm>
          <a:prstGeom prst="rect">
            <a:avLst/>
          </a:prstGeom>
          <a:ln w="57150">
            <a:prstDash val="lgDashDot"/>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PE" dirty="0" smtClean="0"/>
          </a:p>
          <a:p>
            <a:r>
              <a:rPr lang="es-PE" dirty="0" smtClean="0"/>
              <a:t>Los </a:t>
            </a:r>
            <a:r>
              <a:rPr lang="es-PE" dirty="0"/>
              <a:t>codos para tubería, son considerados como un accesorio que se instala entre las dos longitudes de un tubo para permitir un cambio de dirección, el cual, mediante un procedimiento determinado forman las líneas estructurales de las éstas.</a:t>
            </a:r>
            <a:endParaRPr lang="es-PE" dirty="0" smtClean="0"/>
          </a:p>
          <a:p>
            <a:endParaRPr lang="es-PE" dirty="0"/>
          </a:p>
        </p:txBody>
      </p:sp>
      <p:pic>
        <p:nvPicPr>
          <p:cNvPr id="2050" name="Picture 2" descr="Resultado de imagen para codos tuber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17" y="2282771"/>
            <a:ext cx="3882592" cy="3146732"/>
          </a:xfrm>
          <a:prstGeom prst="round2DiagRect">
            <a:avLst>
              <a:gd name="adj1" fmla="val 16667"/>
              <a:gd name="adj2" fmla="val 0"/>
            </a:avLst>
          </a:prstGeom>
          <a:ln w="88900" cap="sq">
            <a:solidFill>
              <a:schemeClr val="bg2">
                <a:lumMod val="2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502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4127" y="1080978"/>
            <a:ext cx="11263746" cy="4790209"/>
          </a:xfrm>
        </p:spPr>
        <p:txBody>
          <a:bodyPr>
            <a:normAutofit fontScale="90000"/>
          </a:bodyPr>
          <a:lstStyle/>
          <a:p>
            <a:pPr algn="l"/>
            <a:r>
              <a:rPr lang="es-PE" sz="1800" dirty="0" smtClean="0"/>
              <a:t/>
            </a:r>
            <a:br>
              <a:rPr lang="es-PE" sz="1800" dirty="0" smtClean="0"/>
            </a:br>
            <a:r>
              <a:rPr lang="es-PE" sz="1800" dirty="0" smtClean="0"/>
              <a:t/>
            </a:r>
            <a:br>
              <a:rPr lang="es-PE" sz="1800" dirty="0" smtClean="0"/>
            </a:br>
            <a:r>
              <a:rPr lang="es-PE" sz="1800" dirty="0"/>
              <a:t/>
            </a:r>
            <a:br>
              <a:rPr lang="es-PE" sz="1800" dirty="0"/>
            </a:br>
            <a:r>
              <a:rPr lang="es-PE" sz="1800" dirty="0" smtClean="0"/>
              <a:t/>
            </a:r>
            <a:br>
              <a:rPr lang="es-PE" sz="1800" dirty="0" smtClean="0"/>
            </a:br>
            <a:r>
              <a:rPr lang="es-PE" sz="1800" dirty="0" smtClean="0"/>
              <a:t/>
            </a:r>
            <a:br>
              <a:rPr lang="es-PE" sz="1800" dirty="0" smtClean="0"/>
            </a:br>
            <a:r>
              <a:rPr lang="es-PE" sz="1800" dirty="0"/>
              <a:t/>
            </a:r>
            <a:br>
              <a:rPr lang="es-PE" sz="1800" dirty="0"/>
            </a:br>
            <a:r>
              <a:rPr lang="es-PE" sz="1800" dirty="0" smtClean="0"/>
              <a:t/>
            </a:r>
            <a:br>
              <a:rPr lang="es-PE" sz="1800" dirty="0" smtClean="0"/>
            </a:br>
            <a:r>
              <a:rPr lang="es-PE" sz="1800" dirty="0"/>
              <a:t/>
            </a:r>
            <a:br>
              <a:rPr lang="es-PE" sz="1800" dirty="0"/>
            </a:br>
            <a:r>
              <a:rPr lang="es-PE" sz="1800" dirty="0" smtClean="0"/>
              <a:t/>
            </a:r>
            <a:br>
              <a:rPr lang="es-PE" sz="1800" dirty="0" smtClean="0"/>
            </a:br>
            <a:r>
              <a:rPr lang="es-PE" sz="1800" dirty="0"/>
              <a:t/>
            </a:r>
            <a:br>
              <a:rPr lang="es-PE" sz="1800" dirty="0"/>
            </a:br>
            <a:r>
              <a:rPr lang="es-PE" sz="1800" dirty="0" smtClean="0"/>
              <a:t/>
            </a:r>
            <a:br>
              <a:rPr lang="es-PE" sz="1800" dirty="0" smtClean="0"/>
            </a:br>
            <a:r>
              <a:rPr lang="es-PE" sz="1800" dirty="0"/>
              <a:t/>
            </a:r>
            <a:br>
              <a:rPr lang="es-PE" sz="1800" dirty="0"/>
            </a:br>
            <a:r>
              <a:rPr lang="es-PE" sz="1800" dirty="0" smtClean="0"/>
              <a:t/>
            </a:r>
            <a:br>
              <a:rPr lang="es-PE" sz="1800" dirty="0" smtClean="0"/>
            </a:br>
            <a:r>
              <a:rPr lang="es-PE" sz="1900" dirty="0" smtClean="0"/>
              <a:t>Existen </a:t>
            </a:r>
            <a:r>
              <a:rPr lang="es-PE" sz="1900" dirty="0"/>
              <a:t>diversos criterios o características que deben ser tomados en cuenta para la elección de un codo de tubería, por ejemplo:</a:t>
            </a:r>
            <a:br>
              <a:rPr lang="es-PE" sz="1900" dirty="0"/>
            </a:br>
            <a:r>
              <a:rPr lang="es-PE" sz="1900" b="1" u="sng" dirty="0">
                <a:solidFill>
                  <a:srgbClr val="00B0F0"/>
                </a:solidFill>
              </a:rPr>
              <a:t>Diámetro</a:t>
            </a:r>
            <a:r>
              <a:rPr lang="es-PE" sz="1900" b="1" dirty="0"/>
              <a:t/>
            </a:r>
            <a:br>
              <a:rPr lang="es-PE" sz="1900" b="1" dirty="0"/>
            </a:br>
            <a:r>
              <a:rPr lang="es-PE" sz="1900" dirty="0"/>
              <a:t>Es el tamaño o medida del orificio del codo entre sus paredes los cuales existen desde ¼'' hasta 120''.</a:t>
            </a:r>
            <a:br>
              <a:rPr lang="es-PE" sz="1900" dirty="0"/>
            </a:br>
            <a:r>
              <a:rPr lang="es-PE" sz="1900" b="1" u="sng" dirty="0">
                <a:solidFill>
                  <a:srgbClr val="00B0F0"/>
                </a:solidFill>
              </a:rPr>
              <a:t>Ángulo</a:t>
            </a:r>
            <a:r>
              <a:rPr lang="es-PE" sz="1900" b="1" dirty="0"/>
              <a:t/>
            </a:r>
            <a:br>
              <a:rPr lang="es-PE" sz="1900" b="1" dirty="0"/>
            </a:br>
            <a:r>
              <a:rPr lang="es-PE" sz="1900" dirty="0"/>
              <a:t>Es la existente entre ambos extremos del codo y sus grados dependen del giro o desplazamiento que requiera la línea.</a:t>
            </a:r>
            <a:br>
              <a:rPr lang="es-PE" sz="1900" dirty="0"/>
            </a:br>
            <a:r>
              <a:rPr lang="es-PE" sz="1900" b="1" u="sng" dirty="0">
                <a:solidFill>
                  <a:srgbClr val="00B0F0"/>
                </a:solidFill>
              </a:rPr>
              <a:t>Radio</a:t>
            </a:r>
            <a:r>
              <a:rPr lang="es-PE" sz="1900" b="1" dirty="0"/>
              <a:t/>
            </a:r>
            <a:br>
              <a:rPr lang="es-PE" sz="1900" b="1" dirty="0"/>
            </a:br>
            <a:r>
              <a:rPr lang="es-PE" sz="1900" dirty="0"/>
              <a:t>Es la dimensión que va desde el vértice hacia uno de sus arcos. Según sus radios los codos pueden ser: radio corto, largo, de retorno y extra largo.</a:t>
            </a:r>
            <a:br>
              <a:rPr lang="es-PE" sz="1900" dirty="0"/>
            </a:br>
            <a:r>
              <a:rPr lang="es-PE" sz="1900" b="1" u="sng" dirty="0">
                <a:solidFill>
                  <a:srgbClr val="00B0F0"/>
                </a:solidFill>
              </a:rPr>
              <a:t>Aleación</a:t>
            </a:r>
            <a:r>
              <a:rPr lang="es-PE" sz="1900" b="1" dirty="0"/>
              <a:t/>
            </a:r>
            <a:br>
              <a:rPr lang="es-PE" sz="1900" b="1" dirty="0"/>
            </a:br>
            <a:r>
              <a:rPr lang="es-PE" sz="1900" dirty="0"/>
              <a:t>Es el tipo de material o mezcla de materiales con el cual se elabora el codo.</a:t>
            </a:r>
            <a:br>
              <a:rPr lang="es-PE" sz="1900" dirty="0"/>
            </a:br>
            <a:r>
              <a:rPr lang="es-PE" sz="1900" b="1" u="sng" dirty="0">
                <a:solidFill>
                  <a:srgbClr val="00B0F0"/>
                </a:solidFill>
              </a:rPr>
              <a:t>Junta</a:t>
            </a:r>
            <a:r>
              <a:rPr lang="es-PE" sz="1900" b="1" dirty="0"/>
              <a:t/>
            </a:r>
            <a:br>
              <a:rPr lang="es-PE" sz="1900" b="1" dirty="0"/>
            </a:br>
            <a:r>
              <a:rPr lang="es-PE" sz="1900" dirty="0"/>
              <a:t>Es el procedimiento que se emplea para pegar un codo con un tubo, u otro accesorio y esta puede ser: soldable a tope, roscable, embutible y soldable.</a:t>
            </a:r>
            <a:br>
              <a:rPr lang="es-PE" sz="1900" dirty="0"/>
            </a:br>
            <a:r>
              <a:rPr lang="es-PE" sz="1900" b="1" u="sng" dirty="0">
                <a:solidFill>
                  <a:srgbClr val="00B0F0"/>
                </a:solidFill>
              </a:rPr>
              <a:t>Dimensión</a:t>
            </a:r>
            <a:r>
              <a:rPr lang="es-PE" sz="1900" b="1" dirty="0"/>
              <a:t/>
            </a:r>
            <a:br>
              <a:rPr lang="es-PE" sz="1900" b="1" dirty="0"/>
            </a:br>
            <a:r>
              <a:rPr lang="es-PE" sz="1900" dirty="0"/>
              <a:t>Es la medida del centro al extremo o cara del codo y la misma puede calcularse mediante formulas existentes.</a:t>
            </a:r>
            <a:br>
              <a:rPr lang="es-PE" sz="1900" dirty="0"/>
            </a:br>
            <a:endParaRPr lang="es-PE" sz="1900" dirty="0">
              <a:latin typeface="Aharoni" panose="02010803020104030203" pitchFamily="2" charset="-79"/>
              <a:cs typeface="Aharoni" panose="02010803020104030203" pitchFamily="2" charset="-79"/>
            </a:endParaRPr>
          </a:p>
        </p:txBody>
      </p:sp>
      <p:sp>
        <p:nvSpPr>
          <p:cNvPr id="3" name="Proceso alternativo 2"/>
          <p:cNvSpPr/>
          <p:nvPr/>
        </p:nvSpPr>
        <p:spPr>
          <a:xfrm>
            <a:off x="1409699" y="363682"/>
            <a:ext cx="9625445" cy="717296"/>
          </a:xfrm>
          <a:prstGeom prst="flowChartAlternateProcess">
            <a:avLst/>
          </a:prstGeom>
          <a:gradFill>
            <a:gsLst>
              <a:gs pos="1000">
                <a:srgbClr val="00B0F0"/>
              </a:gs>
              <a:gs pos="37000">
                <a:schemeClr val="bg2">
                  <a:lumMod val="75000"/>
                </a:schemeClr>
              </a:gs>
              <a:gs pos="70000">
                <a:schemeClr val="bg2">
                  <a:lumMod val="75000"/>
                </a:schemeClr>
              </a:gs>
              <a:gs pos="81000">
                <a:schemeClr val="bg2">
                  <a:lumMod val="90000"/>
                </a:schemeClr>
              </a:gs>
              <a:gs pos="100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solidFill>
                  <a:schemeClr val="tx1"/>
                </a:solidFill>
                <a:latin typeface="Broadway" panose="04040905080B02020502" pitchFamily="82" charset="0"/>
              </a:rPr>
              <a:t>Características de los codos para tuberías</a:t>
            </a:r>
            <a:endParaRPr lang="es-PE" sz="3200" dirty="0">
              <a:solidFill>
                <a:schemeClr val="tx1"/>
              </a:solidFill>
            </a:endParaRPr>
          </a:p>
        </p:txBody>
      </p:sp>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226820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2441" y="600700"/>
            <a:ext cx="3472296" cy="1004764"/>
          </a:xfrm>
        </p:spPr>
        <p:style>
          <a:lnRef idx="2">
            <a:schemeClr val="accent5"/>
          </a:lnRef>
          <a:fillRef idx="1">
            <a:schemeClr val="lt1"/>
          </a:fillRef>
          <a:effectRef idx="0">
            <a:schemeClr val="accent5"/>
          </a:effectRef>
          <a:fontRef idx="minor">
            <a:schemeClr val="dk1"/>
          </a:fontRef>
        </p:style>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PE" sz="3600" b="1" dirty="0" smtClean="0">
                <a:ln/>
                <a:solidFill>
                  <a:schemeClr val="accent3"/>
                </a:solidFill>
                <a:latin typeface="Bernard MT Condensed" panose="02050806060905020404" pitchFamily="18" charset="0"/>
              </a:rPr>
              <a:t>Tipos de los codos</a:t>
            </a:r>
            <a:endParaRPr lang="es-PE" sz="3600" b="1" dirty="0">
              <a:ln/>
              <a:solidFill>
                <a:schemeClr val="accent3"/>
              </a:solidFill>
              <a:latin typeface="Bernard MT Condensed" panose="02050806060905020404" pitchFamily="18" charset="0"/>
            </a:endParaRPr>
          </a:p>
        </p:txBody>
      </p:sp>
      <p:sp>
        <p:nvSpPr>
          <p:cNvPr id="3" name="Marcador de contenido 2"/>
          <p:cNvSpPr>
            <a:spLocks noGrp="1"/>
          </p:cNvSpPr>
          <p:nvPr>
            <p:ph sz="half" idx="1"/>
          </p:nvPr>
        </p:nvSpPr>
        <p:spPr>
          <a:xfrm>
            <a:off x="1245742" y="2324731"/>
            <a:ext cx="3969932" cy="3161669"/>
          </a:xfrm>
        </p:spPr>
        <p:txBody>
          <a:bodyPr/>
          <a:lstStyle/>
          <a:p>
            <a:endParaRPr lang="es-PE" dirty="0" smtClean="0">
              <a:latin typeface="Andalus" panose="02020603050405020304" pitchFamily="18" charset="-78"/>
              <a:cs typeface="Andalus" panose="02020603050405020304" pitchFamily="18" charset="-78"/>
            </a:endParaRPr>
          </a:p>
          <a:p>
            <a:r>
              <a:rPr lang="es-PE" sz="2400" b="1" dirty="0" smtClean="0">
                <a:latin typeface="Andalus" panose="02020603050405020304" pitchFamily="18" charset="-78"/>
                <a:cs typeface="Andalus" panose="02020603050405020304" pitchFamily="18" charset="-78"/>
              </a:rPr>
              <a:t>PVC</a:t>
            </a:r>
          </a:p>
          <a:p>
            <a:r>
              <a:rPr lang="es-PE" sz="2400" b="1" dirty="0" smtClean="0">
                <a:latin typeface="Andalus" panose="02020603050405020304" pitchFamily="18" charset="-78"/>
                <a:cs typeface="Andalus" panose="02020603050405020304" pitchFamily="18" charset="-78"/>
              </a:rPr>
              <a:t>GALBANIZADOS</a:t>
            </a:r>
          </a:p>
          <a:p>
            <a:r>
              <a:rPr lang="es-PE" sz="2400" b="1" dirty="0" smtClean="0">
                <a:latin typeface="Andalus" panose="02020603050405020304" pitchFamily="18" charset="-78"/>
                <a:cs typeface="Andalus" panose="02020603050405020304" pitchFamily="18" charset="-78"/>
              </a:rPr>
              <a:t>COBRE</a:t>
            </a:r>
          </a:p>
          <a:p>
            <a:r>
              <a:rPr lang="es-PE" sz="2400" b="1" dirty="0" smtClean="0">
                <a:latin typeface="Andalus" panose="02020603050405020304" pitchFamily="18" charset="-78"/>
                <a:cs typeface="Andalus" panose="02020603050405020304" pitchFamily="18" charset="-78"/>
              </a:rPr>
              <a:t>ACERO INOXIDABLE</a:t>
            </a:r>
          </a:p>
          <a:p>
            <a:r>
              <a:rPr lang="es-PE" sz="2400" b="1" dirty="0" smtClean="0">
                <a:latin typeface="Andalus" panose="02020603050405020304" pitchFamily="18" charset="-78"/>
                <a:cs typeface="Andalus" panose="02020603050405020304" pitchFamily="18" charset="-78"/>
              </a:rPr>
              <a:t>VIDRIO</a:t>
            </a:r>
            <a:endParaRPr lang="es-PE" sz="2400" b="1" dirty="0"/>
          </a:p>
          <a:p>
            <a:endParaRPr lang="es-PE" dirty="0"/>
          </a:p>
        </p:txBody>
      </p:sp>
      <p:pic>
        <p:nvPicPr>
          <p:cNvPr id="6" name="Picture 2" descr="Resultado de imagen para codos tuberia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6620454" y="2578912"/>
            <a:ext cx="4063855" cy="3047891"/>
          </a:xfrm>
          <a:prstGeom prst="rect">
            <a:avLst/>
          </a:prstGeom>
          <a:solidFill>
            <a:srgbClr val="FFFFFF">
              <a:shade val="85000"/>
            </a:srgbClr>
          </a:solidFill>
          <a:ln w="190500" cap="sq">
            <a:solidFill>
              <a:schemeClr val="bg2">
                <a:lumMod val="50000"/>
                <a:lumOff val="50000"/>
              </a:schemeClr>
            </a:solidFill>
            <a:miter lim="800000"/>
          </a:ln>
          <a:effectLst>
            <a:glow rad="127000">
              <a:srgbClr val="FFFF00"/>
            </a:glow>
            <a:outerShdw blurRad="65000" dist="50800" dir="12900000" kx="195000" ky="145000" algn="tl" rotWithShape="0">
              <a:srgbClr val="000000">
                <a:alpha val="30000"/>
              </a:srgbClr>
            </a:outerShdw>
            <a:softEdge rad="0"/>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ángulo 4"/>
          <p:cNvSpPr/>
          <p:nvPr/>
        </p:nvSpPr>
        <p:spPr>
          <a:xfrm>
            <a:off x="6607609" y="502918"/>
            <a:ext cx="40767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PE" sz="3600" b="1" dirty="0" smtClean="0">
                <a:ln/>
                <a:solidFill>
                  <a:schemeClr val="accent3"/>
                </a:solidFill>
                <a:latin typeface="Bernard MT Condensed" panose="02050806060905020404" pitchFamily="18" charset="0"/>
              </a:rPr>
              <a:t>Características de los codos</a:t>
            </a:r>
            <a:endParaRPr lang="es-PE" sz="3600" b="1" dirty="0">
              <a:ln/>
              <a:solidFill>
                <a:schemeClr val="accent3"/>
              </a:solidFill>
              <a:latin typeface="Bernard MT Condensed" panose="02050806060905020404" pitchFamily="18" charset="0"/>
            </a:endParaRPr>
          </a:p>
        </p:txBody>
      </p:sp>
    </p:spTree>
    <p:extLst>
      <p:ext uri="{BB962C8B-B14F-4D97-AF65-F5344CB8AC3E}">
        <p14:creationId xmlns:p14="http://schemas.microsoft.com/office/powerpoint/2010/main" val="25825019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2600" y="270164"/>
            <a:ext cx="2133600" cy="1153390"/>
          </a:xfrm>
        </p:spPr>
        <p:txBody>
          <a:bodyPr>
            <a:normAutofit fontScale="90000"/>
          </a:bodyPr>
          <a:lstStyle/>
          <a:p>
            <a:pPr algn="l"/>
            <a:r>
              <a:rPr lang="es-PE" sz="4900" u="sng" dirty="0" smtClean="0">
                <a:solidFill>
                  <a:srgbClr val="FFFF00"/>
                </a:solidFill>
                <a:latin typeface="Algerian" panose="04020705040A02060702" pitchFamily="82" charset="0"/>
                <a:cs typeface="Andalus" panose="02020603050405020304" pitchFamily="18" charset="-78"/>
              </a:rPr>
              <a:t>NIPLES</a:t>
            </a:r>
            <a:r>
              <a:rPr lang="es-PE" sz="2400" u="sng" dirty="0" smtClean="0">
                <a:latin typeface="Andalus" panose="02020603050405020304" pitchFamily="18" charset="-78"/>
                <a:cs typeface="Andalus" panose="02020603050405020304" pitchFamily="18" charset="-78"/>
              </a:rPr>
              <a:t/>
            </a:r>
            <a:br>
              <a:rPr lang="es-PE" sz="2400" u="sng" dirty="0" smtClean="0">
                <a:latin typeface="Andalus" panose="02020603050405020304" pitchFamily="18" charset="-78"/>
                <a:cs typeface="Andalus" panose="02020603050405020304" pitchFamily="18" charset="-78"/>
              </a:rPr>
            </a:br>
            <a:endParaRPr lang="es-PE" sz="2400" u="sng" dirty="0">
              <a:latin typeface="Andalus" panose="02020603050405020304" pitchFamily="18" charset="-78"/>
              <a:cs typeface="Andalus" panose="02020603050405020304" pitchFamily="18" charset="-78"/>
            </a:endParaRPr>
          </a:p>
        </p:txBody>
      </p:sp>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665018" y="1229858"/>
            <a:ext cx="4977246" cy="4801314"/>
          </a:xfrm>
          <a:prstGeom prst="rect">
            <a:avLst/>
          </a:prstGeom>
          <a:noFill/>
        </p:spPr>
        <p:txBody>
          <a:bodyPr wrap="square" rtlCol="0">
            <a:spAutoFit/>
          </a:bodyPr>
          <a:lstStyle/>
          <a:p>
            <a:r>
              <a:rPr lang="es-PE" sz="2400" dirty="0"/>
              <a:t>En plomería, un niple (del inglés </a:t>
            </a:r>
            <a:r>
              <a:rPr lang="es-PE" sz="2400" b="1" dirty="0"/>
              <a:t>nipple</a:t>
            </a:r>
            <a:r>
              <a:rPr lang="es-PE" sz="2400" dirty="0"/>
              <a:t>) es pieza cilíndrica, con rosca en sus extremos (normalmente macho), que sirve para empalmar dos tuberías de igual o distinto diámetro</a:t>
            </a:r>
            <a:r>
              <a:rPr lang="es-PE" sz="2400" dirty="0" smtClean="0"/>
              <a:t>.</a:t>
            </a:r>
            <a:br>
              <a:rPr lang="es-PE" sz="2400" dirty="0" smtClean="0"/>
            </a:br>
            <a:r>
              <a:rPr lang="es-PE" sz="2400" dirty="0" smtClean="0"/>
              <a:t>Están hechos con materiales como :</a:t>
            </a:r>
            <a:br>
              <a:rPr lang="es-PE" sz="2400" dirty="0" smtClean="0"/>
            </a:br>
            <a:r>
              <a:rPr lang="es-PE" sz="2400" dirty="0" smtClean="0">
                <a:latin typeface="Andalus" panose="02020603050405020304" pitchFamily="18" charset="-78"/>
                <a:cs typeface="Andalus" panose="02020603050405020304" pitchFamily="18" charset="-78"/>
              </a:rPr>
              <a:t>PVC</a:t>
            </a:r>
            <a:r>
              <a:rPr lang="es-PE" sz="2400" dirty="0">
                <a:latin typeface="Andalus" panose="02020603050405020304" pitchFamily="18" charset="-78"/>
                <a:cs typeface="Andalus" panose="02020603050405020304" pitchFamily="18" charset="-78"/>
              </a:rPr>
              <a:t/>
            </a:r>
            <a:br>
              <a:rPr lang="es-PE" sz="2400" dirty="0">
                <a:latin typeface="Andalus" panose="02020603050405020304" pitchFamily="18" charset="-78"/>
                <a:cs typeface="Andalus" panose="02020603050405020304" pitchFamily="18" charset="-78"/>
              </a:rPr>
            </a:br>
            <a:r>
              <a:rPr lang="es-PE" sz="2400" dirty="0" smtClean="0">
                <a:latin typeface="Andalus" panose="02020603050405020304" pitchFamily="18" charset="-78"/>
                <a:cs typeface="Andalus" panose="02020603050405020304" pitchFamily="18" charset="-78"/>
              </a:rPr>
              <a:t>GALBANIZADOS</a:t>
            </a:r>
            <a:br>
              <a:rPr lang="es-PE" sz="2400" dirty="0" smtClean="0">
                <a:latin typeface="Andalus" panose="02020603050405020304" pitchFamily="18" charset="-78"/>
                <a:cs typeface="Andalus" panose="02020603050405020304" pitchFamily="18" charset="-78"/>
              </a:rPr>
            </a:br>
            <a:r>
              <a:rPr lang="es-PE" sz="2400" dirty="0" smtClean="0">
                <a:latin typeface="Andalus" panose="02020603050405020304" pitchFamily="18" charset="-78"/>
                <a:cs typeface="Andalus" panose="02020603050405020304" pitchFamily="18" charset="-78"/>
              </a:rPr>
              <a:t>COBRE</a:t>
            </a:r>
            <a:r>
              <a:rPr lang="es-PE" sz="2400" dirty="0">
                <a:latin typeface="Andalus" panose="02020603050405020304" pitchFamily="18" charset="-78"/>
                <a:cs typeface="Andalus" panose="02020603050405020304" pitchFamily="18" charset="-78"/>
              </a:rPr>
              <a:t/>
            </a:r>
            <a:br>
              <a:rPr lang="es-PE" sz="2400" dirty="0">
                <a:latin typeface="Andalus" panose="02020603050405020304" pitchFamily="18" charset="-78"/>
                <a:cs typeface="Andalus" panose="02020603050405020304" pitchFamily="18" charset="-78"/>
              </a:rPr>
            </a:br>
            <a:r>
              <a:rPr lang="es-PE" sz="2400" dirty="0">
                <a:latin typeface="Andalus" panose="02020603050405020304" pitchFamily="18" charset="-78"/>
                <a:cs typeface="Andalus" panose="02020603050405020304" pitchFamily="18" charset="-78"/>
              </a:rPr>
              <a:t>ACERO </a:t>
            </a:r>
            <a:r>
              <a:rPr lang="es-PE" sz="2400" dirty="0" smtClean="0">
                <a:latin typeface="Andalus" panose="02020603050405020304" pitchFamily="18" charset="-78"/>
                <a:cs typeface="Andalus" panose="02020603050405020304" pitchFamily="18" charset="-78"/>
              </a:rPr>
              <a:t>INOXIDABLE</a:t>
            </a:r>
            <a:r>
              <a:rPr lang="es-PE" sz="2400" dirty="0">
                <a:latin typeface="Andalus" panose="02020603050405020304" pitchFamily="18" charset="-78"/>
                <a:cs typeface="Andalus" panose="02020603050405020304" pitchFamily="18" charset="-78"/>
              </a:rPr>
              <a:t/>
            </a:r>
            <a:br>
              <a:rPr lang="es-PE" sz="2400" dirty="0">
                <a:latin typeface="Andalus" panose="02020603050405020304" pitchFamily="18" charset="-78"/>
                <a:cs typeface="Andalus" panose="02020603050405020304" pitchFamily="18" charset="-78"/>
              </a:rPr>
            </a:br>
            <a:r>
              <a:rPr lang="es-PE" sz="2400" dirty="0">
                <a:latin typeface="Andalus" panose="02020603050405020304" pitchFamily="18" charset="-78"/>
                <a:cs typeface="Andalus" panose="02020603050405020304" pitchFamily="18" charset="-78"/>
              </a:rPr>
              <a:t>VIDRIO</a:t>
            </a:r>
            <a:endParaRPr lang="es-PE" sz="2400" dirty="0"/>
          </a:p>
          <a:p>
            <a:endParaRPr lang="es-PE" dirty="0"/>
          </a:p>
        </p:txBody>
      </p:sp>
      <p:pic>
        <p:nvPicPr>
          <p:cNvPr id="7" name="Imagen 6"/>
          <p:cNvPicPr>
            <a:picLocks noChangeAspect="1"/>
          </p:cNvPicPr>
          <p:nvPr/>
        </p:nvPicPr>
        <p:blipFill>
          <a:blip r:embed="rId3"/>
          <a:stretch>
            <a:fillRect/>
          </a:stretch>
        </p:blipFill>
        <p:spPr>
          <a:xfrm>
            <a:off x="6833755" y="978730"/>
            <a:ext cx="4450773" cy="445077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87822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5464" y="1163579"/>
            <a:ext cx="10664536" cy="1223086"/>
          </a:xfrm>
        </p:spPr>
        <p:txBody>
          <a:bodyPr>
            <a:noAutofit/>
          </a:bodyPr>
          <a:lstStyle/>
          <a:p>
            <a:r>
              <a:rPr lang="es-PE" sz="2000" b="1" dirty="0"/>
              <a:t>Complemento de ensamblaje </a:t>
            </a:r>
            <a:r>
              <a:rPr lang="es-PE" sz="2000" dirty="0"/>
              <a:t>para redes de tuberías de presión para el flujo de aguas residuales. </a:t>
            </a:r>
            <a:r>
              <a:rPr lang="es-PE" sz="2000" b="1" dirty="0"/>
              <a:t>Permite conectar tuberías a través del cuerpo de las mismas</a:t>
            </a:r>
            <a:r>
              <a:rPr lang="es-PE" sz="2000" dirty="0"/>
              <a:t> para unir tuberías que se mueven en direcciones no paralelas. Específicamente, </a:t>
            </a:r>
            <a:r>
              <a:rPr lang="es-PE" sz="2000" b="1" dirty="0"/>
              <a:t>la tubería Tee permite conectar tuberías que se proyectan en ángulo recto hacia la tubería central.</a:t>
            </a:r>
            <a:endParaRPr lang="es-PE" sz="2000" b="1" dirty="0">
              <a:latin typeface="Aharoni" panose="02010803020104030203" pitchFamily="2" charset="-79"/>
              <a:cs typeface="Aharoni" panose="02010803020104030203" pitchFamily="2" charset="-79"/>
            </a:endParaRPr>
          </a:p>
        </p:txBody>
      </p:sp>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5294677" y="403512"/>
            <a:ext cx="1602646" cy="1046440"/>
          </a:xfrm>
          <a:prstGeom prst="rect">
            <a:avLst/>
          </a:prstGeom>
          <a:noFill/>
        </p:spPr>
        <p:txBody>
          <a:bodyPr wrap="square" rtlCol="0">
            <a:spAutoFit/>
          </a:bodyPr>
          <a:lstStyle/>
          <a:p>
            <a:r>
              <a:rPr lang="es-PE" sz="4400" b="1" dirty="0" smtClean="0">
                <a:ln w="9525">
                  <a:solidFill>
                    <a:schemeClr val="bg1"/>
                  </a:solidFill>
                  <a:prstDash val="solid"/>
                </a:ln>
                <a:solidFill>
                  <a:schemeClr val="accent5"/>
                </a:solidFill>
                <a:effectLst>
                  <a:glow rad="139700">
                    <a:schemeClr val="accent2">
                      <a:satMod val="175000"/>
                      <a:alpha val="40000"/>
                    </a:schemeClr>
                  </a:glow>
                  <a:outerShdw blurRad="12700" dist="38100" dir="2700000" algn="tl" rotWithShape="0">
                    <a:schemeClr val="accent5">
                      <a:lumMod val="60000"/>
                      <a:lumOff val="40000"/>
                    </a:schemeClr>
                  </a:outerShdw>
                </a:effectLst>
                <a:latin typeface="Castellar" panose="020A0402060406010301" pitchFamily="18" charset="0"/>
              </a:rPr>
              <a:t>Tee </a:t>
            </a:r>
          </a:p>
          <a:p>
            <a:endParaRPr lang="es-PE" dirty="0"/>
          </a:p>
        </p:txBody>
      </p:sp>
      <p:sp>
        <p:nvSpPr>
          <p:cNvPr id="6" name="Rectángulo 5"/>
          <p:cNvSpPr/>
          <p:nvPr/>
        </p:nvSpPr>
        <p:spPr>
          <a:xfrm>
            <a:off x="1250373" y="2930091"/>
            <a:ext cx="6096000" cy="2923877"/>
          </a:xfrm>
          <a:prstGeom prst="rect">
            <a:avLst/>
          </a:prstGeom>
        </p:spPr>
        <p:txBody>
          <a:bodyPr>
            <a:spAutoFit/>
          </a:bodyPr>
          <a:lstStyle/>
          <a:p>
            <a:r>
              <a:rPr lang="es-PE" sz="2800" u="sng" dirty="0">
                <a:ln w="0"/>
                <a:solidFill>
                  <a:schemeClr val="accent1"/>
                </a:solidFill>
                <a:effectLst>
                  <a:outerShdw blurRad="38100" dist="25400" dir="5400000" algn="ctr" rotWithShape="0">
                    <a:srgbClr val="6E747A">
                      <a:alpha val="43000"/>
                    </a:srgbClr>
                  </a:outerShdw>
                </a:effectLst>
                <a:latin typeface="Dosis"/>
              </a:rPr>
              <a:t>Características:</a:t>
            </a:r>
          </a:p>
          <a:p>
            <a:pPr>
              <a:buFont typeface="Arial" panose="020B0604020202020204" pitchFamily="34" charset="0"/>
              <a:buChar char="•"/>
            </a:pPr>
            <a:r>
              <a:rPr lang="es-PE" sz="2400" dirty="0">
                <a:ln w="0"/>
                <a:solidFill>
                  <a:schemeClr val="accent1"/>
                </a:solidFill>
                <a:effectLst>
                  <a:outerShdw blurRad="38100" dist="25400" dir="5400000" algn="ctr" rotWithShape="0">
                    <a:srgbClr val="6E747A">
                      <a:alpha val="43000"/>
                    </a:srgbClr>
                  </a:outerShdw>
                </a:effectLst>
                <a:latin typeface="proxima-nova"/>
              </a:rPr>
              <a:t>Plástico liviano.</a:t>
            </a:r>
          </a:p>
          <a:p>
            <a:pPr>
              <a:buFont typeface="Arial" panose="020B0604020202020204" pitchFamily="34" charset="0"/>
              <a:buChar char="•"/>
            </a:pPr>
            <a:r>
              <a:rPr lang="es-PE" sz="2400" dirty="0">
                <a:ln w="0"/>
                <a:solidFill>
                  <a:schemeClr val="accent1"/>
                </a:solidFill>
                <a:effectLst>
                  <a:outerShdw blurRad="38100" dist="25400" dir="5400000" algn="ctr" rotWithShape="0">
                    <a:srgbClr val="6E747A">
                      <a:alpha val="43000"/>
                    </a:srgbClr>
                  </a:outerShdw>
                </a:effectLst>
                <a:latin typeface="proxima-nova"/>
              </a:rPr>
              <a:t>Aislante eléctrico.</a:t>
            </a:r>
          </a:p>
          <a:p>
            <a:pPr>
              <a:buFont typeface="Arial" panose="020B0604020202020204" pitchFamily="34" charset="0"/>
              <a:buChar char="•"/>
            </a:pPr>
            <a:r>
              <a:rPr lang="es-PE" sz="2400" dirty="0">
                <a:ln w="0"/>
                <a:solidFill>
                  <a:schemeClr val="accent1"/>
                </a:solidFill>
                <a:effectLst>
                  <a:outerShdw blurRad="38100" dist="25400" dir="5400000" algn="ctr" rotWithShape="0">
                    <a:srgbClr val="6E747A">
                      <a:alpha val="43000"/>
                    </a:srgbClr>
                  </a:outerShdw>
                </a:effectLst>
                <a:latin typeface="proxima-nova"/>
              </a:rPr>
              <a:t>Resistente al impacto.</a:t>
            </a:r>
          </a:p>
          <a:p>
            <a:pPr>
              <a:buFont typeface="Arial" panose="020B0604020202020204" pitchFamily="34" charset="0"/>
              <a:buChar char="•"/>
            </a:pPr>
            <a:r>
              <a:rPr lang="es-PE" sz="2400" dirty="0">
                <a:ln w="0"/>
                <a:solidFill>
                  <a:schemeClr val="accent1"/>
                </a:solidFill>
                <a:effectLst>
                  <a:outerShdw blurRad="38100" dist="25400" dir="5400000" algn="ctr" rotWithShape="0">
                    <a:srgbClr val="6E747A">
                      <a:alpha val="43000"/>
                    </a:srgbClr>
                  </a:outerShdw>
                </a:effectLst>
                <a:latin typeface="proxima-nova"/>
              </a:rPr>
              <a:t>Resistente a la corrosión.</a:t>
            </a:r>
          </a:p>
          <a:p>
            <a:pPr>
              <a:buFont typeface="Arial" panose="020B0604020202020204" pitchFamily="34" charset="0"/>
              <a:buChar char="•"/>
            </a:pPr>
            <a:r>
              <a:rPr lang="es-PE" sz="2400" dirty="0">
                <a:ln w="0"/>
                <a:solidFill>
                  <a:schemeClr val="accent1"/>
                </a:solidFill>
                <a:effectLst>
                  <a:outerShdw blurRad="38100" dist="25400" dir="5400000" algn="ctr" rotWithShape="0">
                    <a:srgbClr val="6E747A">
                      <a:alpha val="43000"/>
                    </a:srgbClr>
                  </a:outerShdw>
                </a:effectLst>
                <a:latin typeface="proxima-nova"/>
              </a:rPr>
              <a:t>Resistente a altas presiones.</a:t>
            </a:r>
          </a:p>
          <a:p>
            <a:r>
              <a:rPr lang="es-PE" b="1" dirty="0">
                <a:ln w="22225">
                  <a:solidFill>
                    <a:schemeClr val="accent2"/>
                  </a:solidFill>
                  <a:prstDash val="solid"/>
                </a:ln>
                <a:solidFill>
                  <a:schemeClr val="accent2">
                    <a:lumMod val="40000"/>
                    <a:lumOff val="60000"/>
                  </a:schemeClr>
                </a:solidFill>
              </a:rPr>
              <a:t/>
            </a:r>
            <a:br>
              <a:rPr lang="es-PE" b="1" dirty="0">
                <a:ln w="22225">
                  <a:solidFill>
                    <a:schemeClr val="accent2"/>
                  </a:solidFill>
                  <a:prstDash val="solid"/>
                </a:ln>
                <a:solidFill>
                  <a:schemeClr val="accent2">
                    <a:lumMod val="40000"/>
                    <a:lumOff val="60000"/>
                  </a:schemeClr>
                </a:solidFill>
              </a:rPr>
            </a:br>
            <a:endParaRPr lang="es-PE" b="1" dirty="0">
              <a:ln w="22225">
                <a:solidFill>
                  <a:schemeClr val="accent2"/>
                </a:solidFill>
                <a:prstDash val="solid"/>
              </a:ln>
              <a:solidFill>
                <a:schemeClr val="accent2">
                  <a:lumMod val="40000"/>
                  <a:lumOff val="60000"/>
                </a:schemeClr>
              </a:solidFill>
            </a:endParaRPr>
          </a:p>
        </p:txBody>
      </p:sp>
      <p:pic>
        <p:nvPicPr>
          <p:cNvPr id="7" name="Imagen 6"/>
          <p:cNvPicPr>
            <a:picLocks noChangeAspect="1"/>
          </p:cNvPicPr>
          <p:nvPr/>
        </p:nvPicPr>
        <p:blipFill>
          <a:blip r:embed="rId3"/>
          <a:stretch>
            <a:fillRect/>
          </a:stretch>
        </p:blipFill>
        <p:spPr>
          <a:xfrm>
            <a:off x="7715251" y="2752283"/>
            <a:ext cx="3267940" cy="283802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34923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49803"/>
            <a:ext cx="9144000" cy="1122217"/>
          </a:xfrm>
        </p:spPr>
        <p:txBody>
          <a:bodyPr>
            <a:noAutofit/>
          </a:bodyPr>
          <a:lstStyle/>
          <a:p>
            <a:r>
              <a:rPr lang="es-PE" sz="6000" dirty="0" smtClean="0">
                <a:latin typeface="Aharoni" panose="02010803020104030203" pitchFamily="2" charset="-79"/>
                <a:cs typeface="Aharoni" panose="02010803020104030203" pitchFamily="2" charset="-79"/>
              </a:rPr>
              <a:t/>
            </a:r>
            <a:br>
              <a:rPr lang="es-PE" sz="6000" dirty="0" smtClean="0">
                <a:latin typeface="Aharoni" panose="02010803020104030203" pitchFamily="2" charset="-79"/>
                <a:cs typeface="Aharoni" panose="02010803020104030203" pitchFamily="2" charset="-79"/>
              </a:rPr>
            </a:br>
            <a:r>
              <a:rPr lang="es-PE" sz="6000" dirty="0">
                <a:latin typeface="Aharoni" panose="02010803020104030203" pitchFamily="2" charset="-79"/>
                <a:cs typeface="Aharoni" panose="02010803020104030203" pitchFamily="2" charset="-79"/>
              </a:rPr>
              <a:t/>
            </a:r>
            <a:br>
              <a:rPr lang="es-PE" sz="6000" dirty="0">
                <a:latin typeface="Aharoni" panose="02010803020104030203" pitchFamily="2" charset="-79"/>
                <a:cs typeface="Aharoni" panose="02010803020104030203" pitchFamily="2" charset="-79"/>
              </a:rPr>
            </a:br>
            <a:r>
              <a:rPr lang="es-PE" sz="6000" dirty="0" smtClean="0">
                <a:latin typeface="Aharoni" panose="02010803020104030203" pitchFamily="2" charset="-79"/>
                <a:cs typeface="Aharoni" panose="02010803020104030203" pitchFamily="2" charset="-79"/>
              </a:rPr>
              <a:t/>
            </a:r>
            <a:br>
              <a:rPr lang="es-PE" sz="6000" dirty="0" smtClean="0">
                <a:latin typeface="Aharoni" panose="02010803020104030203" pitchFamily="2" charset="-79"/>
                <a:cs typeface="Aharoni" panose="02010803020104030203" pitchFamily="2" charset="-79"/>
              </a:rPr>
            </a:br>
            <a:r>
              <a:rPr lang="es-PE"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cs typeface="Aharoni" panose="02010803020104030203" pitchFamily="2" charset="-79"/>
              </a:rPr>
              <a:t>Reducción</a:t>
            </a:r>
            <a:r>
              <a:rPr lang="es-PE" sz="6000" dirty="0">
                <a:latin typeface="Aharoni" panose="02010803020104030203" pitchFamily="2" charset="-79"/>
                <a:cs typeface="Aharoni" panose="02010803020104030203" pitchFamily="2" charset="-79"/>
              </a:rPr>
              <a:t/>
            </a:r>
            <a:br>
              <a:rPr lang="es-PE" sz="6000" dirty="0">
                <a:latin typeface="Aharoni" panose="02010803020104030203" pitchFamily="2" charset="-79"/>
                <a:cs typeface="Aharoni" panose="02010803020104030203" pitchFamily="2" charset="-79"/>
              </a:rPr>
            </a:br>
            <a:endParaRPr lang="es-PE" sz="1600" dirty="0">
              <a:latin typeface="Aharoni" panose="02010803020104030203" pitchFamily="2" charset="-79"/>
              <a:cs typeface="Aharoni" panose="02010803020104030203" pitchFamily="2" charset="-79"/>
            </a:endParaRPr>
          </a:p>
        </p:txBody>
      </p:sp>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642544" y="2109582"/>
            <a:ext cx="5093237"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PE" sz="3200" dirty="0" smtClean="0"/>
              <a:t>La reducción como su mismo nombre lo dice, sirve para adaptar un tubo de mayor magnitud que el otro con mucha facilidad  </a:t>
            </a:r>
            <a:endParaRPr lang="es-PE" sz="3200" dirty="0"/>
          </a:p>
        </p:txBody>
      </p:sp>
      <p:pic>
        <p:nvPicPr>
          <p:cNvPr id="6" name="Imagen 5"/>
          <p:cNvPicPr>
            <a:picLocks noChangeAspect="1"/>
          </p:cNvPicPr>
          <p:nvPr/>
        </p:nvPicPr>
        <p:blipFill>
          <a:blip r:embed="rId3"/>
          <a:stretch>
            <a:fillRect/>
          </a:stretch>
        </p:blipFill>
        <p:spPr>
          <a:xfrm>
            <a:off x="6870122" y="1517739"/>
            <a:ext cx="4300105" cy="373823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097093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323653" y="1920779"/>
            <a:ext cx="6599661" cy="3970318"/>
          </a:xfrm>
          <a:prstGeom prst="rect">
            <a:avLst/>
          </a:prstGeom>
          <a:ln w="38100">
            <a:solidFill>
              <a:srgbClr val="1717D3"/>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r>
              <a:rPr lang="es-PE" sz="2800" dirty="0" smtClean="0"/>
              <a:t>Las tuberías, es un sistema formado por tubos, que pueden ser de diferentes materiales, que cumplen la función de permitir el transporte de líquidos, gases o solidos en suspensión (mezcladas)en forma eficiente, siguiendo normas estandarizadas y cuya selección se realiza de acuerdo a las necesidades de trabajo que se va a realizar </a:t>
            </a:r>
            <a:endParaRPr lang="es-PE" sz="2800" dirty="0"/>
          </a:p>
        </p:txBody>
      </p:sp>
      <p:sp>
        <p:nvSpPr>
          <p:cNvPr id="2" name="Rectángulo 1"/>
          <p:cNvSpPr/>
          <p:nvPr/>
        </p:nvSpPr>
        <p:spPr>
          <a:xfrm>
            <a:off x="1120857" y="323382"/>
            <a:ext cx="500525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4800" b="1" spc="50" dirty="0" smtClean="0">
                <a:ln w="0"/>
                <a:solidFill>
                  <a:schemeClr val="bg2"/>
                </a:solidFill>
                <a:effectLst>
                  <a:reflection blurRad="6350" stA="55000" endA="300" endPos="45500" dir="5400000" sy="-100000" algn="bl" rotWithShape="0"/>
                </a:effectLst>
              </a:rPr>
              <a:t>TUBERÍAS</a:t>
            </a:r>
            <a:r>
              <a:rPr lang="es-PE" dirty="0" smtClean="0"/>
              <a:t> </a:t>
            </a:r>
            <a:endParaRPr lang="en-US" dirty="0"/>
          </a:p>
        </p:txBody>
      </p:sp>
      <p:pic>
        <p:nvPicPr>
          <p:cNvPr id="6" name="Imagen 5"/>
          <p:cNvPicPr>
            <a:picLocks noChangeAspect="1"/>
          </p:cNvPicPr>
          <p:nvPr/>
        </p:nvPicPr>
        <p:blipFill>
          <a:blip r:embed="rId3"/>
          <a:stretch>
            <a:fillRect/>
          </a:stretch>
        </p:blipFill>
        <p:spPr>
          <a:xfrm>
            <a:off x="7743961" y="2142578"/>
            <a:ext cx="3914775" cy="3526720"/>
          </a:xfrm>
          <a:prstGeom prst="rect">
            <a:avLst/>
          </a:prstGeom>
          <a:ln>
            <a:solidFill>
              <a:srgbClr val="1717D3"/>
            </a:solidFill>
          </a:ln>
          <a:effectLst>
            <a:glow rad="101600">
              <a:srgbClr val="1717D3">
                <a:alpha val="60000"/>
              </a:srgbClr>
            </a:glow>
          </a:effectLst>
        </p:spPr>
      </p:pic>
    </p:spTree>
    <p:extLst>
      <p:ext uri="{BB962C8B-B14F-4D97-AF65-F5344CB8AC3E}">
        <p14:creationId xmlns:p14="http://schemas.microsoft.com/office/powerpoint/2010/main" val="3843649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20413423">
            <a:off x="1016787" y="2229580"/>
            <a:ext cx="10392430" cy="1625447"/>
          </a:xfrm>
          <a:prstGeom prst="rect">
            <a:avLst/>
          </a:prstGeom>
          <a:noFill/>
        </p:spPr>
        <p:txBody>
          <a:bodyPr wrap="none" lIns="91440" tIns="45720" rIns="91440" bIns="45720">
            <a:prstTxWarp prst="textWave2">
              <a:avLst/>
            </a:prstTxWarp>
            <a:spAutoFit/>
          </a:bodyPr>
          <a:lstStyle/>
          <a:p>
            <a:pPr algn="ctr"/>
            <a:r>
              <a:rPr lang="es-E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s-E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a:t>
            </a:r>
            <a:endParaRPr lang="es-E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776" y="3394364"/>
            <a:ext cx="4458133" cy="3167168"/>
          </a:xfrm>
          <a:prstGeom prst="rect">
            <a:avLst/>
          </a:prstGeom>
        </p:spPr>
      </p:pic>
      <p:sp>
        <p:nvSpPr>
          <p:cNvPr id="4" name="Flecha a la derecha con bandas 3"/>
          <p:cNvSpPr/>
          <p:nvPr/>
        </p:nvSpPr>
        <p:spPr>
          <a:xfrm rot="1701257">
            <a:off x="1205347" y="1117778"/>
            <a:ext cx="2753591" cy="924791"/>
          </a:xfrm>
          <a:prstGeom prst="strip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5566880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redondeado 1"/>
          <p:cNvSpPr/>
          <p:nvPr/>
        </p:nvSpPr>
        <p:spPr>
          <a:xfrm>
            <a:off x="165463" y="219747"/>
            <a:ext cx="11861074" cy="58782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PE" b="1" u="sng" dirty="0" smtClean="0"/>
          </a:p>
          <a:p>
            <a:endParaRPr lang="es-PE" b="1" u="sng" dirty="0"/>
          </a:p>
          <a:p>
            <a:endParaRPr lang="es-PE" b="1" u="sng" dirty="0" smtClean="0"/>
          </a:p>
          <a:p>
            <a:endParaRPr lang="es-PE" b="1" u="sng" dirty="0"/>
          </a:p>
          <a:p>
            <a:endParaRPr lang="es-PE" b="1" u="sng" dirty="0" smtClean="0"/>
          </a:p>
          <a:p>
            <a:endParaRPr lang="es-PE" b="1" u="sng" dirty="0"/>
          </a:p>
          <a:p>
            <a:endParaRPr lang="es-PE" b="1" u="sng" dirty="0" smtClean="0"/>
          </a:p>
          <a:p>
            <a:endParaRPr lang="es-PE" b="1" u="sng" dirty="0"/>
          </a:p>
          <a:p>
            <a:endParaRPr lang="es-PE" b="1" u="sng" dirty="0" smtClean="0"/>
          </a:p>
          <a:p>
            <a:endParaRPr lang="es-PE" b="1" u="sng" dirty="0"/>
          </a:p>
          <a:p>
            <a:endParaRPr lang="es-PE" b="1" u="sng" dirty="0" smtClean="0"/>
          </a:p>
          <a:p>
            <a:endParaRPr lang="es-PE" b="1" u="sng" dirty="0"/>
          </a:p>
          <a:p>
            <a:endParaRPr lang="es-PE" b="1" u="sng" dirty="0" smtClean="0"/>
          </a:p>
          <a:p>
            <a:endParaRPr lang="es-PE" b="1" u="sng" dirty="0"/>
          </a:p>
          <a:p>
            <a:endParaRPr lang="es-PE" sz="3200" b="1" u="sng" dirty="0" smtClean="0"/>
          </a:p>
          <a:p>
            <a:r>
              <a:rPr lang="es-PE" sz="32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TIPOS DE TUBERÍA</a:t>
            </a:r>
          </a:p>
          <a:p>
            <a:endParaRPr lang="es-PE" sz="2400" b="1" u="sng" dirty="0">
              <a:solidFill>
                <a:schemeClr val="accent5"/>
              </a:solidFill>
            </a:endParaRPr>
          </a:p>
          <a:p>
            <a:pPr marL="285750" indent="-285750">
              <a:buFont typeface="Wingdings" panose="05000000000000000000" pitchFamily="2" charset="2"/>
              <a:buChar char="Ø"/>
            </a:pPr>
            <a:r>
              <a:rPr lang="es-PE" sz="2400" b="1" dirty="0" smtClean="0">
                <a:solidFill>
                  <a:schemeClr val="accent5"/>
                </a:solidFill>
              </a:rPr>
              <a:t>Tuberías de hormigón </a:t>
            </a:r>
            <a:r>
              <a:rPr lang="es-PE" sz="2400" dirty="0"/>
              <a:t>.</a:t>
            </a:r>
            <a:r>
              <a:rPr lang="es-PE" sz="2400" dirty="0" smtClean="0"/>
              <a:t>En la red de evacuación de aguas residuales de los edificios </a:t>
            </a:r>
          </a:p>
          <a:p>
            <a:pPr marL="285750" indent="-285750">
              <a:buFont typeface="Wingdings" panose="05000000000000000000" pitchFamily="2" charset="2"/>
              <a:buChar char="Ø"/>
            </a:pPr>
            <a:r>
              <a:rPr lang="es-PE" sz="2400" b="1" dirty="0" smtClean="0">
                <a:solidFill>
                  <a:schemeClr val="accent5"/>
                </a:solidFill>
              </a:rPr>
              <a:t>Tuberías de Amiantocemento. </a:t>
            </a:r>
            <a:r>
              <a:rPr lang="es-PE" sz="2400" dirty="0" smtClean="0">
                <a:solidFill>
                  <a:schemeClr val="bg1"/>
                </a:solidFill>
              </a:rPr>
              <a:t>Para</a:t>
            </a:r>
            <a:r>
              <a:rPr lang="es-PE" sz="2400" dirty="0" smtClean="0"/>
              <a:t> acometidas, atarjeas y bajantes de pluviales</a:t>
            </a:r>
          </a:p>
          <a:p>
            <a:pPr marL="285750" indent="-285750">
              <a:buFont typeface="Wingdings" panose="05000000000000000000" pitchFamily="2" charset="2"/>
              <a:buChar char="Ø"/>
            </a:pPr>
            <a:r>
              <a:rPr lang="es-PE" sz="2400" b="1" dirty="0" smtClean="0">
                <a:solidFill>
                  <a:schemeClr val="accent5"/>
                </a:solidFill>
              </a:rPr>
              <a:t>Tuberías de </a:t>
            </a:r>
            <a:r>
              <a:rPr lang="es-PE" sz="2400" b="1" dirty="0" err="1" smtClean="0">
                <a:solidFill>
                  <a:schemeClr val="accent5"/>
                </a:solidFill>
              </a:rPr>
              <a:t>Acero</a:t>
            </a:r>
            <a:r>
              <a:rPr lang="es-PE" sz="2400" dirty="0" err="1">
                <a:solidFill>
                  <a:schemeClr val="accent5"/>
                </a:solidFill>
              </a:rPr>
              <a:t>.</a:t>
            </a:r>
            <a:r>
              <a:rPr lang="es-PE" sz="2400" dirty="0" err="1" smtClean="0">
                <a:solidFill>
                  <a:schemeClr val="bg1"/>
                </a:solidFill>
              </a:rPr>
              <a:t>En</a:t>
            </a:r>
            <a:r>
              <a:rPr lang="es-PE" sz="2400" dirty="0" smtClean="0">
                <a:solidFill>
                  <a:schemeClr val="bg1"/>
                </a:solidFill>
              </a:rPr>
              <a:t> la red de calefacción y gases</a:t>
            </a:r>
            <a:endParaRPr lang="es-PE" sz="2400" b="1" dirty="0" smtClean="0">
              <a:solidFill>
                <a:schemeClr val="accent5"/>
              </a:solidFill>
            </a:endParaRPr>
          </a:p>
          <a:p>
            <a:pPr marL="285750" indent="-285750">
              <a:buFont typeface="Wingdings" panose="05000000000000000000" pitchFamily="2" charset="2"/>
              <a:buChar char="Ø"/>
            </a:pPr>
            <a:r>
              <a:rPr lang="es-PE" sz="2400" b="1" dirty="0" smtClean="0">
                <a:solidFill>
                  <a:schemeClr val="accent5"/>
                </a:solidFill>
              </a:rPr>
              <a:t>Tuberías de </a:t>
            </a:r>
            <a:r>
              <a:rPr lang="es-PE" sz="2400" b="1" dirty="0" err="1" smtClean="0">
                <a:solidFill>
                  <a:schemeClr val="accent5"/>
                </a:solidFill>
              </a:rPr>
              <a:t>Fundición</a:t>
            </a:r>
            <a:r>
              <a:rPr lang="es-PE" sz="2400" b="1" dirty="0" err="1">
                <a:solidFill>
                  <a:schemeClr val="bg1"/>
                </a:solidFill>
              </a:rPr>
              <a:t>.</a:t>
            </a:r>
            <a:r>
              <a:rPr lang="es-PE" sz="2400" dirty="0" err="1" smtClean="0">
                <a:solidFill>
                  <a:schemeClr val="bg1"/>
                </a:solidFill>
              </a:rPr>
              <a:t>En</a:t>
            </a:r>
            <a:r>
              <a:rPr lang="es-PE" sz="2400" dirty="0" smtClean="0">
                <a:solidFill>
                  <a:schemeClr val="bg1"/>
                </a:solidFill>
              </a:rPr>
              <a:t> desagües de aguas pluviales y negras </a:t>
            </a:r>
            <a:endParaRPr lang="es-PE" sz="2400" b="1" dirty="0" smtClean="0">
              <a:solidFill>
                <a:schemeClr val="bg1"/>
              </a:solidFill>
            </a:endParaRPr>
          </a:p>
          <a:p>
            <a:pPr marL="285750" indent="-285750">
              <a:buFont typeface="Wingdings" panose="05000000000000000000" pitchFamily="2" charset="2"/>
              <a:buChar char="Ø"/>
            </a:pPr>
            <a:r>
              <a:rPr lang="es-PE" sz="2400" b="1" dirty="0" smtClean="0">
                <a:solidFill>
                  <a:schemeClr val="accent5"/>
                </a:solidFill>
              </a:rPr>
              <a:t>Tuberías de Cobre</a:t>
            </a:r>
            <a:r>
              <a:rPr lang="es-PE" sz="2400" b="1" dirty="0" smtClean="0">
                <a:solidFill>
                  <a:schemeClr val="bg1"/>
                </a:solidFill>
              </a:rPr>
              <a:t> </a:t>
            </a:r>
            <a:r>
              <a:rPr lang="es-PE" sz="2400" dirty="0" smtClean="0">
                <a:solidFill>
                  <a:schemeClr val="bg1"/>
                </a:solidFill>
              </a:rPr>
              <a:t>.Para abastecimiento de aguas frías, agua caliente </a:t>
            </a:r>
            <a:r>
              <a:rPr lang="es-PE" sz="2400" dirty="0" err="1" smtClean="0">
                <a:solidFill>
                  <a:schemeClr val="bg1"/>
                </a:solidFill>
              </a:rPr>
              <a:t>sanitaria,gas</a:t>
            </a:r>
            <a:r>
              <a:rPr lang="es-PE" sz="2400" dirty="0" smtClean="0">
                <a:solidFill>
                  <a:schemeClr val="bg1"/>
                </a:solidFill>
              </a:rPr>
              <a:t> </a:t>
            </a:r>
          </a:p>
          <a:p>
            <a:pPr marL="285750" indent="-285750">
              <a:buFont typeface="Wingdings" panose="05000000000000000000" pitchFamily="2" charset="2"/>
              <a:buChar char="Ø"/>
            </a:pPr>
            <a:r>
              <a:rPr lang="es-PE" sz="2400" b="1" dirty="0" smtClean="0">
                <a:solidFill>
                  <a:schemeClr val="accent5"/>
                </a:solidFill>
              </a:rPr>
              <a:t>Tuberías de Plomo. </a:t>
            </a:r>
            <a:r>
              <a:rPr lang="es-PE" sz="2400" dirty="0" smtClean="0">
                <a:solidFill>
                  <a:schemeClr val="bg1"/>
                </a:solidFill>
              </a:rPr>
              <a:t>En gases pero a bajas presiones </a:t>
            </a:r>
            <a:endParaRPr lang="es-PE" sz="2400" b="1" dirty="0" smtClean="0">
              <a:solidFill>
                <a:schemeClr val="accent5"/>
              </a:solidFill>
            </a:endParaRPr>
          </a:p>
          <a:p>
            <a:pPr marL="285750" indent="-285750">
              <a:buFont typeface="Wingdings" panose="05000000000000000000" pitchFamily="2" charset="2"/>
              <a:buChar char="Ø"/>
            </a:pPr>
            <a:r>
              <a:rPr lang="es-PE" sz="2400" b="1" dirty="0" smtClean="0">
                <a:solidFill>
                  <a:schemeClr val="accent5"/>
                </a:solidFill>
              </a:rPr>
              <a:t>Tuberías de Cloruro de polivinilo, </a:t>
            </a:r>
            <a:r>
              <a:rPr lang="es-PE" sz="2400" b="1" dirty="0" err="1" smtClean="0">
                <a:solidFill>
                  <a:schemeClr val="accent5"/>
                </a:solidFill>
              </a:rPr>
              <a:t>PVC.</a:t>
            </a:r>
            <a:r>
              <a:rPr lang="es-PE" sz="2400" dirty="0" err="1" smtClean="0">
                <a:solidFill>
                  <a:schemeClr val="bg1"/>
                </a:solidFill>
              </a:rPr>
              <a:t>Acomentidas</a:t>
            </a:r>
            <a:r>
              <a:rPr lang="es-PE" sz="2400" dirty="0" smtClean="0">
                <a:solidFill>
                  <a:schemeClr val="bg1"/>
                </a:solidFill>
              </a:rPr>
              <a:t> y </a:t>
            </a:r>
            <a:r>
              <a:rPr lang="es-PE" sz="2400" dirty="0" err="1" smtClean="0">
                <a:solidFill>
                  <a:schemeClr val="bg1"/>
                </a:solidFill>
              </a:rPr>
              <a:t>montates</a:t>
            </a:r>
            <a:r>
              <a:rPr lang="es-PE" sz="2400" dirty="0" smtClean="0">
                <a:solidFill>
                  <a:schemeClr val="bg1"/>
                </a:solidFill>
              </a:rPr>
              <a:t> de agua </a:t>
            </a:r>
            <a:endParaRPr lang="es-PE" sz="2400" b="1" dirty="0" smtClean="0">
              <a:solidFill>
                <a:schemeClr val="accent5"/>
              </a:solidFill>
            </a:endParaRPr>
          </a:p>
          <a:p>
            <a:pPr marL="285750" indent="-285750">
              <a:buFont typeface="Wingdings" panose="05000000000000000000" pitchFamily="2" charset="2"/>
              <a:buChar char="Ø"/>
            </a:pPr>
            <a:r>
              <a:rPr lang="es-PE" sz="2400" b="1" dirty="0" smtClean="0">
                <a:solidFill>
                  <a:schemeClr val="accent5"/>
                </a:solidFill>
              </a:rPr>
              <a:t>Tuberías de Polietileno, PE o Polietileno </a:t>
            </a:r>
            <a:r>
              <a:rPr lang="es-PE" sz="2400" b="1" dirty="0" err="1" smtClean="0">
                <a:solidFill>
                  <a:schemeClr val="accent5"/>
                </a:solidFill>
              </a:rPr>
              <a:t>reticulado.</a:t>
            </a:r>
            <a:r>
              <a:rPr lang="es-PE" sz="2400" dirty="0" err="1" smtClean="0">
                <a:solidFill>
                  <a:schemeClr val="bg1"/>
                </a:solidFill>
              </a:rPr>
              <a:t>En</a:t>
            </a:r>
            <a:r>
              <a:rPr lang="es-PE" sz="2400" dirty="0" smtClean="0">
                <a:solidFill>
                  <a:schemeClr val="bg1"/>
                </a:solidFill>
              </a:rPr>
              <a:t> aguas calientes de consumo y calefacción </a:t>
            </a:r>
            <a:endParaRPr lang="es-PE" sz="2400" b="1" dirty="0" smtClean="0">
              <a:solidFill>
                <a:schemeClr val="accent5"/>
              </a:solidFill>
            </a:endParaRPr>
          </a:p>
          <a:p>
            <a:pPr marL="285750" indent="-285750">
              <a:buFont typeface="Wingdings" panose="05000000000000000000" pitchFamily="2" charset="2"/>
              <a:buChar char="Ø"/>
            </a:pPr>
            <a:r>
              <a:rPr lang="es-PE" sz="2400" b="1" dirty="0" smtClean="0">
                <a:solidFill>
                  <a:schemeClr val="accent5"/>
                </a:solidFill>
              </a:rPr>
              <a:t>Tuberías de polipropileno, PP o PPR</a:t>
            </a:r>
          </a:p>
          <a:p>
            <a:pPr marL="285750" indent="-285750">
              <a:buFont typeface="Wingdings" panose="05000000000000000000" pitchFamily="2" charset="2"/>
              <a:buChar char="Ø"/>
            </a:pPr>
            <a:r>
              <a:rPr lang="es-PE" sz="2400" b="1" dirty="0" smtClean="0">
                <a:solidFill>
                  <a:schemeClr val="accent5"/>
                </a:solidFill>
              </a:rPr>
              <a:t>Tuberías de Multicapa, PEX-AL-PEX </a:t>
            </a:r>
          </a:p>
          <a:p>
            <a:pPr marL="285750" indent="-285750">
              <a:buFont typeface="Wingdings" panose="05000000000000000000" pitchFamily="2" charset="2"/>
              <a:buChar char="Ø"/>
            </a:pPr>
            <a:endParaRPr lang="es-PE" dirty="0"/>
          </a:p>
          <a:p>
            <a:pPr marL="285750" indent="-285750">
              <a:buFont typeface="Wingdings" panose="05000000000000000000" pitchFamily="2" charset="2"/>
              <a:buChar char="Ø"/>
            </a:pPr>
            <a:endParaRPr lang="es-PE" dirty="0" smtClean="0"/>
          </a:p>
          <a:p>
            <a:pPr marL="285750" indent="-285750">
              <a:buFont typeface="Wingdings" panose="05000000000000000000" pitchFamily="2" charset="2"/>
              <a:buChar char="Ø"/>
            </a:pPr>
            <a:endParaRPr lang="es-PE" dirty="0" smtClean="0"/>
          </a:p>
          <a:p>
            <a:pPr marL="285750" indent="-285750" algn="ctr">
              <a:buFont typeface="Wingdings" panose="05000000000000000000" pitchFamily="2" charset="2"/>
              <a:buChar char="Ø"/>
            </a:pPr>
            <a:endParaRPr lang="es-PE" b="1" u="sng" dirty="0"/>
          </a:p>
          <a:p>
            <a:pPr algn="ctr"/>
            <a:endParaRPr lang="es-PE" b="1" u="sng" dirty="0" smtClean="0"/>
          </a:p>
          <a:p>
            <a:pPr algn="ctr"/>
            <a:endParaRPr lang="es-PE" b="1" u="sng" dirty="0"/>
          </a:p>
          <a:p>
            <a:pPr algn="ctr"/>
            <a:endParaRPr lang="es-PE" b="1" u="sng" dirty="0" smtClean="0"/>
          </a:p>
          <a:p>
            <a:pPr algn="ctr"/>
            <a:endParaRPr lang="es-PE" b="1" u="sng" dirty="0"/>
          </a:p>
          <a:p>
            <a:pPr algn="ctr"/>
            <a:endParaRPr lang="es-PE" b="1" u="sng" dirty="0" smtClean="0"/>
          </a:p>
          <a:p>
            <a:pPr algn="ctr"/>
            <a:endParaRPr lang="es-PE" b="1" u="sng" dirty="0"/>
          </a:p>
          <a:p>
            <a:pPr algn="ctr"/>
            <a:endParaRPr lang="es-PE" b="1" u="sng" dirty="0" smtClean="0"/>
          </a:p>
          <a:p>
            <a:pPr algn="ctr"/>
            <a:endParaRPr lang="es-PE" b="1" u="sng" dirty="0"/>
          </a:p>
          <a:p>
            <a:pPr algn="ctr"/>
            <a:endParaRPr lang="es-PE" b="1" u="sng" dirty="0" smtClean="0"/>
          </a:p>
          <a:p>
            <a:pPr algn="ctr"/>
            <a:endParaRPr lang="es-PE" b="1" u="sng" dirty="0"/>
          </a:p>
          <a:p>
            <a:pPr algn="ctr"/>
            <a:endParaRPr lang="es-PE" b="1" u="sng" dirty="0" smtClean="0"/>
          </a:p>
          <a:p>
            <a:pPr algn="ctr"/>
            <a:endParaRPr lang="en-US" b="1" u="sng" dirty="0"/>
          </a:p>
        </p:txBody>
      </p:sp>
    </p:spTree>
    <p:extLst>
      <p:ext uri="{BB962C8B-B14F-4D97-AF65-F5344CB8AC3E}">
        <p14:creationId xmlns:p14="http://schemas.microsoft.com/office/powerpoint/2010/main" val="11994681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1026305" y="1226661"/>
            <a:ext cx="10139390" cy="4462760"/>
          </a:xfrm>
          <a:prstGeom prst="rect">
            <a:avLst/>
          </a:prstGeom>
          <a:ln w="38100">
            <a:solidFill>
              <a:srgbClr val="1717D3"/>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r>
              <a:rPr lang="es-MX" sz="2000" b="1" dirty="0" smtClean="0"/>
              <a:t>1.Codificación</a:t>
            </a:r>
            <a:endParaRPr lang="es-MX" sz="2000" b="1" dirty="0"/>
          </a:p>
          <a:p>
            <a:r>
              <a:rPr lang="es-MX" sz="2000" dirty="0"/>
              <a:t>Sistema de identificación conformado por el color básico, anillos y leyenda, pintado y/o rotulado sobre las</a:t>
            </a:r>
          </a:p>
          <a:p>
            <a:r>
              <a:rPr lang="es-MX" sz="2000" dirty="0"/>
              <a:t>tuberías que permiten reconocer el tipo de fluido que circula en el interior, así como también indica la presión</a:t>
            </a:r>
          </a:p>
          <a:p>
            <a:r>
              <a:rPr lang="es-MX" sz="2000" dirty="0"/>
              <a:t>y/o temperatura del fluido que transporte la tubería.</a:t>
            </a:r>
          </a:p>
          <a:p>
            <a:pPr marL="285750" indent="-285750">
              <a:buFont typeface="Wingdings" panose="05000000000000000000" pitchFamily="2" charset="2"/>
              <a:buChar char="Ø"/>
            </a:pPr>
            <a:r>
              <a:rPr lang="es-MX" sz="2000" b="1" dirty="0" smtClean="0"/>
              <a:t>Color </a:t>
            </a:r>
            <a:r>
              <a:rPr lang="es-MX" sz="2000" b="1" dirty="0"/>
              <a:t>básico</a:t>
            </a:r>
          </a:p>
          <a:p>
            <a:r>
              <a:rPr lang="es-MX" sz="2000" dirty="0"/>
              <a:t>Color que se utiliza para la identificación primaria del fluido que circula dentro de la tubería.</a:t>
            </a:r>
          </a:p>
          <a:p>
            <a:pPr marL="285750" indent="-285750">
              <a:buFont typeface="Wingdings" panose="05000000000000000000" pitchFamily="2" charset="2"/>
              <a:buChar char="Ø"/>
            </a:pPr>
            <a:r>
              <a:rPr lang="es-MX" sz="2000" b="1" dirty="0" smtClean="0"/>
              <a:t>Anillo </a:t>
            </a:r>
            <a:r>
              <a:rPr lang="es-MX" sz="2000" b="1" dirty="0"/>
              <a:t>de color</a:t>
            </a:r>
          </a:p>
          <a:p>
            <a:r>
              <a:rPr lang="es-MX" sz="2000" dirty="0"/>
              <a:t>Aro de un color específico el cual es colocado sobre la tubería de color básico, que permite dar una</a:t>
            </a:r>
          </a:p>
          <a:p>
            <a:r>
              <a:rPr lang="es-MX" sz="2000" dirty="0"/>
              <a:t>identificación más específica sobre el tipo de fluido que circula dentro la tubería.</a:t>
            </a:r>
          </a:p>
          <a:p>
            <a:pPr marL="285750" indent="-285750">
              <a:buFont typeface="Wingdings" panose="05000000000000000000" pitchFamily="2" charset="2"/>
              <a:buChar char="Ø"/>
            </a:pPr>
            <a:r>
              <a:rPr lang="es-MX" sz="2000" b="1" dirty="0" smtClean="0"/>
              <a:t>Leyenda</a:t>
            </a:r>
            <a:endParaRPr lang="es-MX" sz="2000" b="1" dirty="0"/>
          </a:p>
          <a:p>
            <a:r>
              <a:rPr lang="es-MX" sz="2000" dirty="0"/>
              <a:t>Nombre del fluido en castellano y cualquier otra información de importancia</a:t>
            </a:r>
            <a:r>
              <a:rPr lang="es-MX" sz="2400" dirty="0"/>
              <a:t>. </a:t>
            </a:r>
            <a:endParaRPr lang="es-PE" sz="2400" dirty="0"/>
          </a:p>
        </p:txBody>
      </p:sp>
      <p:sp>
        <p:nvSpPr>
          <p:cNvPr id="2" name="Rectángulo 1"/>
          <p:cNvSpPr/>
          <p:nvPr/>
        </p:nvSpPr>
        <p:spPr>
          <a:xfrm>
            <a:off x="1026305" y="162980"/>
            <a:ext cx="5434149" cy="744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spc="50" dirty="0" smtClean="0">
                <a:ln w="0"/>
                <a:solidFill>
                  <a:schemeClr val="bg2"/>
                </a:solidFill>
                <a:effectLst>
                  <a:innerShdw blurRad="63500" dist="50800" dir="13500000">
                    <a:srgbClr val="000000">
                      <a:alpha val="50000"/>
                    </a:srgbClr>
                  </a:innerShdw>
                  <a:reflection blurRad="6350" stA="55000" endA="300" endPos="45500" dir="5400000" sy="-100000" algn="bl" rotWithShape="0"/>
                </a:effectLst>
              </a:rPr>
              <a:t>CODIFICACIÓN</a:t>
            </a:r>
            <a:r>
              <a:rPr lang="es-PE"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229584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p:cNvPicPr>
            <a:picLocks noChangeAspect="1"/>
          </p:cNvPicPr>
          <p:nvPr/>
        </p:nvPicPr>
        <p:blipFill>
          <a:blip r:embed="rId3"/>
          <a:stretch>
            <a:fillRect/>
          </a:stretch>
        </p:blipFill>
        <p:spPr>
          <a:xfrm>
            <a:off x="1214846" y="1345474"/>
            <a:ext cx="9509760" cy="4676503"/>
          </a:xfrm>
          <a:prstGeom prst="rect">
            <a:avLst/>
          </a:prstGeom>
          <a:ln w="38100">
            <a:solidFill>
              <a:srgbClr val="FFFF00"/>
            </a:solidFill>
          </a:ln>
          <a:effectLst>
            <a:glow rad="228600">
              <a:schemeClr val="accent3">
                <a:satMod val="175000"/>
                <a:alpha val="40000"/>
              </a:schemeClr>
            </a:glow>
          </a:effectLst>
        </p:spPr>
      </p:pic>
      <p:sp>
        <p:nvSpPr>
          <p:cNvPr id="5" name="Rectángulo redondeado 4"/>
          <p:cNvSpPr/>
          <p:nvPr/>
        </p:nvSpPr>
        <p:spPr>
          <a:xfrm>
            <a:off x="2188029" y="196885"/>
            <a:ext cx="7563394" cy="914400"/>
          </a:xfrm>
          <a:prstGeom prst="roundRect">
            <a:avLst/>
          </a:prstGeom>
          <a:solidFill>
            <a:schemeClr val="tx1"/>
          </a:solid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COLORES </a:t>
            </a:r>
            <a:r>
              <a:rPr lang="es-PE"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 TUBERÍAS </a:t>
            </a:r>
            <a:endPar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5729392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828750" y="1708626"/>
            <a:ext cx="5267250" cy="3970318"/>
          </a:xfrm>
          <a:prstGeom prst="rect">
            <a:avLst/>
          </a:prstGeom>
          <a:ln w="38100">
            <a:solidFill>
              <a:srgbClr val="1717D3"/>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r>
              <a:rPr lang="es-MX" sz="2800" dirty="0"/>
              <a:t>Dispositivo que abre o cierra el paso de un fluido por un conducto en una máquina, aparato o instrumento, gracias a un mecanismo, a diferencias de presión, etc. "un motor de tres válvulas por cilindro; abría la válvula de la cafetera para reducir su presión</a:t>
            </a:r>
            <a:endParaRPr lang="es-PE" sz="2800" dirty="0"/>
          </a:p>
        </p:txBody>
      </p:sp>
      <p:sp>
        <p:nvSpPr>
          <p:cNvPr id="2" name="Rectángulo 1"/>
          <p:cNvSpPr/>
          <p:nvPr/>
        </p:nvSpPr>
        <p:spPr>
          <a:xfrm>
            <a:off x="1444163" y="404530"/>
            <a:ext cx="4036423" cy="862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u="sng" dirty="0" smtClean="0">
                <a:solidFill>
                  <a:schemeClr val="bg1">
                    <a:lumMod val="95000"/>
                    <a:lumOff val="5000"/>
                  </a:schemeClr>
                </a:solidFill>
                <a:effectLst>
                  <a:outerShdw blurRad="38100" dist="38100" dir="2700000" algn="tl">
                    <a:srgbClr val="000000">
                      <a:alpha val="43137"/>
                    </a:srgbClr>
                  </a:outerShdw>
                  <a:reflection blurRad="6350" stA="55000" endA="300" endPos="45500" dir="5400000" sy="-100000" algn="bl" rotWithShape="0"/>
                </a:effectLst>
              </a:rPr>
              <a:t>VÁLVULAS</a:t>
            </a:r>
            <a:r>
              <a:rPr lang="es-PE" dirty="0" smtClean="0">
                <a:solidFill>
                  <a:schemeClr val="bg1">
                    <a:lumMod val="95000"/>
                    <a:lumOff val="5000"/>
                  </a:schemeClr>
                </a:solidFill>
              </a:rPr>
              <a:t> </a:t>
            </a:r>
            <a:endParaRPr lang="en-US" dirty="0">
              <a:solidFill>
                <a:schemeClr val="bg1">
                  <a:lumMod val="95000"/>
                  <a:lumOff val="5000"/>
                </a:schemeClr>
              </a:solidFill>
            </a:endParaRPr>
          </a:p>
        </p:txBody>
      </p:sp>
      <p:pic>
        <p:nvPicPr>
          <p:cNvPr id="5" name="Imagen 4"/>
          <p:cNvPicPr>
            <a:picLocks noChangeAspect="1"/>
          </p:cNvPicPr>
          <p:nvPr/>
        </p:nvPicPr>
        <p:blipFill>
          <a:blip r:embed="rId3"/>
          <a:stretch>
            <a:fillRect/>
          </a:stretch>
        </p:blipFill>
        <p:spPr>
          <a:xfrm>
            <a:off x="7184571" y="2129647"/>
            <a:ext cx="4157836" cy="3128276"/>
          </a:xfrm>
          <a:prstGeom prst="rect">
            <a:avLst/>
          </a:prstGeom>
          <a:ln>
            <a:solidFill>
              <a:srgbClr val="0070C0"/>
            </a:solidFill>
          </a:ln>
          <a:effectLst>
            <a:glow rad="101600">
              <a:srgbClr val="1717D3">
                <a:alpha val="60000"/>
              </a:srgbClr>
            </a:glow>
            <a:softEdge rad="63500"/>
          </a:effectLst>
        </p:spPr>
      </p:pic>
    </p:spTree>
    <p:extLst>
      <p:ext uri="{BB962C8B-B14F-4D97-AF65-F5344CB8AC3E}">
        <p14:creationId xmlns:p14="http://schemas.microsoft.com/office/powerpoint/2010/main" val="21506332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p:nvSpPr>
        <p:spPr>
          <a:xfrm>
            <a:off x="971004" y="767475"/>
            <a:ext cx="3679371" cy="584775"/>
          </a:xfrm>
          <a:prstGeom prst="rect">
            <a:avLst/>
          </a:prstGeom>
          <a:solidFill>
            <a:schemeClr val="tx1"/>
          </a:solidFill>
        </p:spPr>
        <p:txBody>
          <a:bodyPr wrap="square">
            <a:spAutoFit/>
          </a:bodyPr>
          <a:lstStyle/>
          <a:p>
            <a:pPr marL="457200" indent="-457200">
              <a:buFont typeface="Wingdings" panose="05000000000000000000" pitchFamily="2" charset="2"/>
              <a:buChar char="Ø"/>
            </a:pPr>
            <a:r>
              <a:rPr lang="en-US" sz="3200" b="1" u="sng" dirty="0">
                <a:ln w="9525">
                  <a:solidFill>
                    <a:schemeClr val="bg1"/>
                  </a:solidFill>
                  <a:prstDash val="solid"/>
                </a:ln>
                <a:effectLst>
                  <a:outerShdw blurRad="12700" dist="38100" dir="2700000" algn="tl" rotWithShape="0">
                    <a:schemeClr val="bg1">
                      <a:lumMod val="50000"/>
                    </a:schemeClr>
                  </a:outerShdw>
                </a:effectLst>
              </a:rPr>
              <a:t>Válvula de globo</a:t>
            </a:r>
          </a:p>
        </p:txBody>
      </p:sp>
      <p:sp>
        <p:nvSpPr>
          <p:cNvPr id="6" name="Rectángulo 5"/>
          <p:cNvSpPr/>
          <p:nvPr/>
        </p:nvSpPr>
        <p:spPr>
          <a:xfrm>
            <a:off x="814251" y="1936766"/>
            <a:ext cx="4959531" cy="2677656"/>
          </a:xfrm>
          <a:prstGeom prst="rect">
            <a:avLst/>
          </a:prstGeom>
        </p:spPr>
        <p:txBody>
          <a:bodyPr wrap="square">
            <a:spAutoFit/>
          </a:bodyPr>
          <a:lstStyle/>
          <a:p>
            <a:r>
              <a:rPr lang="es-PE" sz="2400" dirty="0"/>
              <a:t>Es un tipo de válvula que posee un tapón obturador en forma de cono sujeto y accionado por un vástago para abrir, cerrar o regular el flujo del líquido o gas que pasa por el orificio de paso que se encuentra en el cuerpo de la válvula</a:t>
            </a:r>
            <a:endParaRPr lang="en-US" sz="2400" dirty="0"/>
          </a:p>
        </p:txBody>
      </p:sp>
      <p:sp>
        <p:nvSpPr>
          <p:cNvPr id="8" name="Rectángulo 7"/>
          <p:cNvSpPr/>
          <p:nvPr/>
        </p:nvSpPr>
        <p:spPr>
          <a:xfrm>
            <a:off x="7067006" y="769092"/>
            <a:ext cx="4737066" cy="584775"/>
          </a:xfrm>
          <a:prstGeom prst="rect">
            <a:avLst/>
          </a:prstGeom>
          <a:solidFill>
            <a:schemeClr val="tx1"/>
          </a:solidFill>
        </p:spPr>
        <p:txBody>
          <a:bodyPr wrap="square">
            <a:spAutoFit/>
          </a:bodyPr>
          <a:lstStyle/>
          <a:p>
            <a:pPr marL="457200" indent="-457200">
              <a:buFont typeface="Wingdings" panose="05000000000000000000" pitchFamily="2" charset="2"/>
              <a:buChar char="Ø"/>
            </a:pPr>
            <a:r>
              <a:rPr lang="en-US" sz="3200" b="1" u="sng" dirty="0">
                <a:ln w="9525">
                  <a:solidFill>
                    <a:schemeClr val="bg1"/>
                  </a:solidFill>
                  <a:prstDash val="solid"/>
                </a:ln>
                <a:effectLst>
                  <a:outerShdw blurRad="12700" dist="38100" dir="2700000" algn="tl" rotWithShape="0">
                    <a:schemeClr val="bg1">
                      <a:lumMod val="50000"/>
                    </a:schemeClr>
                  </a:outerShdw>
                </a:effectLst>
              </a:rPr>
              <a:t>Válvula de compuerta </a:t>
            </a:r>
          </a:p>
        </p:txBody>
      </p:sp>
      <p:sp>
        <p:nvSpPr>
          <p:cNvPr id="9" name="Rectángulo 8"/>
          <p:cNvSpPr/>
          <p:nvPr/>
        </p:nvSpPr>
        <p:spPr>
          <a:xfrm>
            <a:off x="7067006" y="1936766"/>
            <a:ext cx="4476206" cy="2677656"/>
          </a:xfrm>
          <a:prstGeom prst="rect">
            <a:avLst/>
          </a:prstGeom>
        </p:spPr>
        <p:txBody>
          <a:bodyPr wrap="square">
            <a:spAutoFit/>
          </a:bodyPr>
          <a:lstStyle/>
          <a:p>
            <a:r>
              <a:rPr lang="es-MX" sz="2400" dirty="0"/>
              <a:t>Es un tipo de válvula que posee una compuerta o cuchilla, accionada por un vástago para abrir, cerrar o regular el flujo del líquido o gas que pasa por el orificio de paso que se encuentra en el cuerpo de la válvula</a:t>
            </a:r>
            <a:endParaRPr lang="en-US" sz="2400" dirty="0"/>
          </a:p>
        </p:txBody>
      </p:sp>
    </p:spTree>
    <p:extLst>
      <p:ext uri="{BB962C8B-B14F-4D97-AF65-F5344CB8AC3E}">
        <p14:creationId xmlns:p14="http://schemas.microsoft.com/office/powerpoint/2010/main" val="9082125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341385" y="7390"/>
            <a:ext cx="5798158" cy="584775"/>
          </a:xfrm>
          <a:prstGeom prst="rect">
            <a:avLst/>
          </a:prstGeom>
        </p:spPr>
        <p:txBody>
          <a:bodyPr wrap="square">
            <a:spAutoFit/>
          </a:bodyPr>
          <a:lstStyle/>
          <a:p>
            <a:r>
              <a:rPr lang="en-US" sz="3200" b="1" u="sng" spc="50" dirty="0">
                <a:ln w="9525" cmpd="sng">
                  <a:solidFill>
                    <a:schemeClr val="accent1"/>
                  </a:solidFill>
                  <a:prstDash val="solid"/>
                </a:ln>
                <a:solidFill>
                  <a:srgbClr val="70AD47">
                    <a:tint val="1000"/>
                  </a:srgbClr>
                </a:solidFill>
                <a:effectLst>
                  <a:glow rad="38100">
                    <a:schemeClr val="accent1">
                      <a:alpha val="40000"/>
                    </a:schemeClr>
                  </a:glow>
                </a:effectLst>
              </a:rPr>
              <a:t>V</a:t>
            </a:r>
            <a:r>
              <a:rPr lang="en-US" sz="3200" b="1" u="sng" spc="50" dirty="0" smtClean="0">
                <a:ln w="9525" cmpd="sng">
                  <a:solidFill>
                    <a:schemeClr val="accent1"/>
                  </a:solidFill>
                  <a:prstDash val="solid"/>
                </a:ln>
                <a:solidFill>
                  <a:srgbClr val="70AD47">
                    <a:tint val="1000"/>
                  </a:srgbClr>
                </a:solidFill>
                <a:effectLst>
                  <a:glow rad="38100">
                    <a:schemeClr val="accent1">
                      <a:alpha val="40000"/>
                    </a:schemeClr>
                  </a:glow>
                </a:effectLst>
              </a:rPr>
              <a:t>álvulas </a:t>
            </a:r>
            <a:r>
              <a:rPr lang="en-US" sz="3200" b="1" u="sng" spc="50" dirty="0">
                <a:ln w="9525" cmpd="sng">
                  <a:solidFill>
                    <a:schemeClr val="accent1"/>
                  </a:solidFill>
                  <a:prstDash val="solid"/>
                </a:ln>
                <a:solidFill>
                  <a:srgbClr val="70AD47">
                    <a:tint val="1000"/>
                  </a:srgbClr>
                </a:solidFill>
                <a:effectLst>
                  <a:glow rad="38100">
                    <a:schemeClr val="accent1">
                      <a:alpha val="40000"/>
                    </a:schemeClr>
                  </a:glow>
                </a:effectLst>
              </a:rPr>
              <a:t>de pistón</a:t>
            </a:r>
          </a:p>
        </p:txBody>
      </p:sp>
      <p:sp>
        <p:nvSpPr>
          <p:cNvPr id="5" name="Rectángulo 4"/>
          <p:cNvSpPr/>
          <p:nvPr/>
        </p:nvSpPr>
        <p:spPr>
          <a:xfrm>
            <a:off x="249945" y="592165"/>
            <a:ext cx="6096000" cy="1200329"/>
          </a:xfrm>
          <a:prstGeom prst="rect">
            <a:avLst/>
          </a:prstGeom>
        </p:spPr>
        <p:txBody>
          <a:bodyPr>
            <a:spAutoFit/>
          </a:bodyPr>
          <a:lstStyle/>
          <a:p>
            <a:r>
              <a:rPr lang="es-PE" dirty="0"/>
              <a:t>regulan el fluido con mucho menos caída de presión que cualquier válvula que regula, y puede remplazar de manera sencilla y con muchos más ahorros a las válvulas de acero forjado, acero fundido y algunas de bronce.</a:t>
            </a:r>
          </a:p>
        </p:txBody>
      </p:sp>
      <p:sp>
        <p:nvSpPr>
          <p:cNvPr id="6" name="Rectángulo 5"/>
          <p:cNvSpPr/>
          <p:nvPr/>
        </p:nvSpPr>
        <p:spPr>
          <a:xfrm>
            <a:off x="341385" y="1778672"/>
            <a:ext cx="6229232" cy="584775"/>
          </a:xfrm>
          <a:prstGeom prst="rect">
            <a:avLst/>
          </a:prstGeom>
        </p:spPr>
        <p:txBody>
          <a:bodyPr wrap="square">
            <a:spAutoFit/>
          </a:bodyPr>
          <a:lstStyle/>
          <a:p>
            <a:r>
              <a:rPr lang="en-US" sz="3200" b="1" u="sng" spc="50" dirty="0">
                <a:ln w="9525" cmpd="sng">
                  <a:solidFill>
                    <a:schemeClr val="accent1"/>
                  </a:solidFill>
                  <a:prstDash val="solid"/>
                </a:ln>
                <a:solidFill>
                  <a:srgbClr val="70AD47">
                    <a:tint val="1000"/>
                  </a:srgbClr>
                </a:solidFill>
                <a:effectLst>
                  <a:glow rad="38100">
                    <a:schemeClr val="accent1">
                      <a:alpha val="40000"/>
                    </a:schemeClr>
                  </a:glow>
                </a:effectLst>
              </a:rPr>
              <a:t>V</a:t>
            </a:r>
            <a:r>
              <a:rPr lang="en-US" sz="3200" b="1" u="sng" spc="50" dirty="0" smtClean="0">
                <a:ln w="9525" cmpd="sng">
                  <a:solidFill>
                    <a:schemeClr val="accent1"/>
                  </a:solidFill>
                  <a:prstDash val="solid"/>
                </a:ln>
                <a:solidFill>
                  <a:srgbClr val="70AD47">
                    <a:tint val="1000"/>
                  </a:srgbClr>
                </a:solidFill>
                <a:effectLst>
                  <a:glow rad="38100">
                    <a:schemeClr val="accent1">
                      <a:alpha val="40000"/>
                    </a:schemeClr>
                  </a:glow>
                </a:effectLst>
              </a:rPr>
              <a:t>álvulas </a:t>
            </a:r>
            <a:r>
              <a:rPr lang="en-US" sz="3200" b="1" u="sng" spc="50" dirty="0">
                <a:ln w="9525" cmpd="sng">
                  <a:solidFill>
                    <a:schemeClr val="accent1"/>
                  </a:solidFill>
                  <a:prstDash val="solid"/>
                </a:ln>
                <a:solidFill>
                  <a:srgbClr val="70AD47">
                    <a:tint val="1000"/>
                  </a:srgbClr>
                </a:solidFill>
                <a:effectLst>
                  <a:glow rad="38100">
                    <a:schemeClr val="accent1">
                      <a:alpha val="40000"/>
                    </a:schemeClr>
                  </a:glow>
                </a:effectLst>
              </a:rPr>
              <a:t>de mariposa</a:t>
            </a:r>
          </a:p>
        </p:txBody>
      </p:sp>
      <p:sp>
        <p:nvSpPr>
          <p:cNvPr id="8" name="Rectángulo 7"/>
          <p:cNvSpPr/>
          <p:nvPr/>
        </p:nvSpPr>
        <p:spPr>
          <a:xfrm>
            <a:off x="249945" y="2552932"/>
            <a:ext cx="6096000" cy="3170099"/>
          </a:xfrm>
          <a:prstGeom prst="rect">
            <a:avLst/>
          </a:prstGeom>
        </p:spPr>
        <p:txBody>
          <a:bodyPr>
            <a:spAutoFit/>
          </a:bodyPr>
          <a:lstStyle/>
          <a:p>
            <a:r>
              <a:rPr lang="es-MX" sz="2000" dirty="0"/>
              <a:t>son un tipo de válvula común debido a su amplia maniobrabilidad, bajo peso, poco espacio que utiliza y gran versatilidad de fluidos que maneja. Estas válvulas abren y cierran en un cuarto de vuelta y son utilizadas en bajas presiones pero también tienen su línea de Alto Rendimiento para presiones más altas e industriales. Las válvulas e Mariposa no son recomendables en aplicaciones con alto nivel de sólidos ya que por quedar el disco en medio del fluido, tiene un desgaste mayor</a:t>
            </a:r>
            <a:endParaRPr lang="en-US" sz="2000" dirty="0"/>
          </a:p>
        </p:txBody>
      </p:sp>
      <p:pic>
        <p:nvPicPr>
          <p:cNvPr id="9" name="Imagen 8"/>
          <p:cNvPicPr>
            <a:picLocks noChangeAspect="1"/>
          </p:cNvPicPr>
          <p:nvPr/>
        </p:nvPicPr>
        <p:blipFill>
          <a:blip r:embed="rId3"/>
          <a:stretch>
            <a:fillRect/>
          </a:stretch>
        </p:blipFill>
        <p:spPr>
          <a:xfrm>
            <a:off x="7721542" y="239829"/>
            <a:ext cx="1905000" cy="1905000"/>
          </a:xfrm>
          <a:prstGeom prst="rect">
            <a:avLst/>
          </a:prstGeom>
          <a:ln>
            <a:solidFill>
              <a:srgbClr val="FF0000"/>
            </a:solidFill>
          </a:ln>
          <a:effectLst>
            <a:glow rad="228600">
              <a:schemeClr val="accent5">
                <a:satMod val="175000"/>
                <a:alpha val="40000"/>
              </a:schemeClr>
            </a:glow>
            <a:softEdge rad="127000"/>
          </a:effectLst>
        </p:spPr>
      </p:pic>
      <p:pic>
        <p:nvPicPr>
          <p:cNvPr id="10" name="Imagen 9"/>
          <p:cNvPicPr>
            <a:picLocks noChangeAspect="1"/>
          </p:cNvPicPr>
          <p:nvPr/>
        </p:nvPicPr>
        <p:blipFill>
          <a:blip r:embed="rId4"/>
          <a:stretch>
            <a:fillRect/>
          </a:stretch>
        </p:blipFill>
        <p:spPr>
          <a:xfrm>
            <a:off x="7007416" y="2635969"/>
            <a:ext cx="3668597" cy="2641448"/>
          </a:xfrm>
          <a:prstGeom prst="rect">
            <a:avLst/>
          </a:prstGeom>
          <a:ln>
            <a:solidFill>
              <a:srgbClr val="FF0000"/>
            </a:solidFill>
          </a:ln>
          <a:effectLst>
            <a:glow rad="228600">
              <a:schemeClr val="accent5">
                <a:satMod val="175000"/>
                <a:alpha val="40000"/>
              </a:schemeClr>
            </a:glow>
            <a:softEdge rad="127000"/>
          </a:effectLst>
        </p:spPr>
      </p:pic>
    </p:spTree>
    <p:extLst>
      <p:ext uri="{BB962C8B-B14F-4D97-AF65-F5344CB8AC3E}">
        <p14:creationId xmlns:p14="http://schemas.microsoft.com/office/powerpoint/2010/main" val="34472411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de sen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02" y="6166611"/>
            <a:ext cx="1849870" cy="69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20892"/>
            <a:ext cx="12192000" cy="45719"/>
          </a:xfrm>
          <a:prstGeom prst="rect">
            <a:avLst/>
          </a:prstGeom>
          <a:solidFill>
            <a:srgbClr val="1717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1267096" y="711927"/>
            <a:ext cx="4088675" cy="2841170"/>
          </a:xfrm>
          <a:prstGeom prst="rect">
            <a:avLst/>
          </a:prstGeom>
          <a:ln>
            <a:solidFill>
              <a:srgbClr val="FFFF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b="1" u="sng" dirty="0" smtClean="0"/>
              <a:t>Válvula de seguridad </a:t>
            </a:r>
          </a:p>
          <a:p>
            <a:pPr algn="ctr"/>
            <a:endParaRPr lang="es-PE" sz="2000" dirty="0"/>
          </a:p>
          <a:p>
            <a:pPr algn="ctr"/>
            <a:r>
              <a:rPr lang="es-PE" sz="2000" dirty="0" smtClean="0"/>
              <a:t> Es </a:t>
            </a:r>
            <a:r>
              <a:rPr lang="es-PE" sz="2000" dirty="0"/>
              <a:t>un tipo de válvula que normalmente presenta el obturador cerrado por la acción de un muelle o de un contrapeso y se abre cuando la presión del líquido o gas alcanza un valor </a:t>
            </a:r>
            <a:r>
              <a:rPr lang="es-PE" sz="2000" dirty="0" smtClean="0"/>
              <a:t>determinado</a:t>
            </a:r>
            <a:endParaRPr lang="es-PE" sz="2000" u="sng" dirty="0"/>
          </a:p>
        </p:txBody>
      </p:sp>
      <p:sp>
        <p:nvSpPr>
          <p:cNvPr id="8" name="Rectángulo 7"/>
          <p:cNvSpPr/>
          <p:nvPr/>
        </p:nvSpPr>
        <p:spPr>
          <a:xfrm>
            <a:off x="6642461" y="711927"/>
            <a:ext cx="4042955" cy="2841170"/>
          </a:xfrm>
          <a:prstGeom prst="rect">
            <a:avLst/>
          </a:prstGeom>
          <a:ln>
            <a:solidFill>
              <a:srgbClr val="FFFF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PE" b="1" u="sng" dirty="0" smtClean="0"/>
              <a:t>Válvula de retención</a:t>
            </a:r>
          </a:p>
          <a:p>
            <a:pPr algn="ctr"/>
            <a:endParaRPr lang="es-PE" b="1" u="sng" dirty="0"/>
          </a:p>
          <a:p>
            <a:pPr algn="ctr"/>
            <a:endParaRPr lang="es-PE" b="1" u="sng" dirty="0" smtClean="0"/>
          </a:p>
          <a:p>
            <a:pPr algn="ctr"/>
            <a:endParaRPr lang="es-PE" b="1" u="sng" dirty="0"/>
          </a:p>
          <a:p>
            <a:pPr algn="ctr"/>
            <a:endParaRPr lang="es-PE" b="1" u="sng" dirty="0" smtClean="0"/>
          </a:p>
          <a:p>
            <a:pPr algn="ctr"/>
            <a:endParaRPr lang="es-PE" b="1" u="sng" dirty="0"/>
          </a:p>
          <a:p>
            <a:pPr algn="ctr"/>
            <a:endParaRPr lang="es-PE" b="1" u="sng" dirty="0" smtClean="0"/>
          </a:p>
          <a:p>
            <a:pPr algn="ctr"/>
            <a:endParaRPr lang="es-PE" b="1" u="sng" dirty="0" smtClean="0"/>
          </a:p>
          <a:p>
            <a:pPr algn="ctr"/>
            <a:r>
              <a:rPr lang="es-PE" b="1" u="sng" dirty="0" smtClean="0"/>
              <a:t> </a:t>
            </a:r>
            <a:endParaRPr lang="en-US" b="1" u="sng" dirty="0"/>
          </a:p>
        </p:txBody>
      </p:sp>
      <p:sp>
        <p:nvSpPr>
          <p:cNvPr id="10" name="Rectángulo 9"/>
          <p:cNvSpPr/>
          <p:nvPr/>
        </p:nvSpPr>
        <p:spPr>
          <a:xfrm>
            <a:off x="6783753" y="1682800"/>
            <a:ext cx="3901663" cy="1200329"/>
          </a:xfrm>
          <a:prstGeom prst="rect">
            <a:avLst/>
          </a:prstGeom>
        </p:spPr>
        <p:txBody>
          <a:bodyPr wrap="square">
            <a:spAutoFit/>
          </a:bodyPr>
          <a:lstStyle/>
          <a:p>
            <a:r>
              <a:rPr lang="es-PE" i="0" dirty="0" smtClean="0">
                <a:solidFill>
                  <a:schemeClr val="bg1"/>
                </a:solidFill>
                <a:effectLst/>
                <a:cs typeface="Arial" panose="020B0604020202020204" pitchFamily="34" charset="0"/>
              </a:rPr>
              <a:t>Las válvulas de retención se utilizan en los sistemas fluidos para permitir flujo en una dirección y para bloquear el mismo en la otra dirección</a:t>
            </a:r>
            <a:r>
              <a:rPr lang="es-PE" b="1" i="0" dirty="0" smtClean="0">
                <a:solidFill>
                  <a:schemeClr val="bg1"/>
                </a:solidFill>
                <a:effectLst/>
                <a:latin typeface="Arial" panose="020B0604020202020204" pitchFamily="34" charset="0"/>
                <a:cs typeface="Arial" panose="020B0604020202020204" pitchFamily="34" charset="0"/>
              </a:rPr>
              <a:t>.</a:t>
            </a:r>
            <a:endParaRPr lang="es-PE" b="1" dirty="0">
              <a:solidFill>
                <a:schemeClr val="bg1"/>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a:off x="1946364" y="3883406"/>
            <a:ext cx="2730137" cy="1907177"/>
          </a:xfrm>
          <a:prstGeom prst="rect">
            <a:avLst/>
          </a:prstGeom>
          <a:ln>
            <a:solidFill>
              <a:srgbClr val="FFFF00"/>
            </a:solidFill>
          </a:ln>
          <a:effectLst>
            <a:glow rad="228600">
              <a:schemeClr val="accent2">
                <a:satMod val="175000"/>
                <a:alpha val="40000"/>
              </a:schemeClr>
            </a:glow>
          </a:effectLst>
        </p:spPr>
      </p:pic>
      <p:pic>
        <p:nvPicPr>
          <p:cNvPr id="11" name="Imagen 10"/>
          <p:cNvPicPr>
            <a:picLocks noChangeAspect="1"/>
          </p:cNvPicPr>
          <p:nvPr/>
        </p:nvPicPr>
        <p:blipFill>
          <a:blip r:embed="rId4"/>
          <a:stretch>
            <a:fillRect/>
          </a:stretch>
        </p:blipFill>
        <p:spPr>
          <a:xfrm>
            <a:off x="7459923" y="3870578"/>
            <a:ext cx="2549321" cy="1932832"/>
          </a:xfrm>
          <a:prstGeom prst="rect">
            <a:avLst/>
          </a:prstGeom>
          <a:ln>
            <a:solidFill>
              <a:srgbClr val="FFFF00"/>
            </a:solidFill>
          </a:ln>
          <a:effectLst>
            <a:glow rad="228600">
              <a:schemeClr val="accent2">
                <a:satMod val="175000"/>
                <a:alpha val="40000"/>
              </a:schemeClr>
            </a:glow>
          </a:effectLst>
        </p:spPr>
      </p:pic>
    </p:spTree>
    <p:extLst>
      <p:ext uri="{BB962C8B-B14F-4D97-AF65-F5344CB8AC3E}">
        <p14:creationId xmlns:p14="http://schemas.microsoft.com/office/powerpoint/2010/main" val="22997697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573</TotalTime>
  <Words>1325</Words>
  <Application>Microsoft Office PowerPoint</Application>
  <PresentationFormat>Panorámica</PresentationFormat>
  <Paragraphs>132</Paragraphs>
  <Slides>20</Slides>
  <Notes>0</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20</vt:i4>
      </vt:variant>
    </vt:vector>
  </HeadingPairs>
  <TitlesOfParts>
    <vt:vector size="37" baseType="lpstr">
      <vt:lpstr>Aharoni</vt:lpstr>
      <vt:lpstr>Algerian</vt:lpstr>
      <vt:lpstr>Andalus</vt:lpstr>
      <vt:lpstr>Arial</vt:lpstr>
      <vt:lpstr>Bernard MT Condensed</vt:lpstr>
      <vt:lpstr>Bodoni MT Black</vt:lpstr>
      <vt:lpstr>Bookman Old Style</vt:lpstr>
      <vt:lpstr>Broadway</vt:lpstr>
      <vt:lpstr>Calisto MT</vt:lpstr>
      <vt:lpstr>Castellar</vt:lpstr>
      <vt:lpstr>Dosis</vt:lpstr>
      <vt:lpstr>inherit</vt:lpstr>
      <vt:lpstr>proxima-nova</vt:lpstr>
      <vt:lpstr>Trebuchet MS</vt:lpstr>
      <vt:lpstr>Wingdings</vt:lpstr>
      <vt:lpstr>Wingdings 2</vt:lpstr>
      <vt:lpstr>Pizarra</vt:lpstr>
      <vt:lpstr>TUBERÍAS,VÁLVULAS Y ACCESORIOS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Existen diversos criterios o características que deben ser tomados en cuenta para la elección de un codo de tubería, por ejemplo: Diámetro Es el tamaño o medida del orificio del codo entre sus paredes los cuales existen desde ¼'' hasta 120''. Ángulo Es la existente entre ambos extremos del codo y sus grados dependen del giro o desplazamiento que requiera la línea. Radio Es la dimensión que va desde el vértice hacia uno de sus arcos. Según sus radios los codos pueden ser: radio corto, largo, de retorno y extra largo. Aleación Es el tipo de material o mezcla de materiales con el cual se elabora el codo. Junta Es el procedimiento que se emplea para pegar un codo con un tubo, u otro accesorio y esta puede ser: soldable a tope, roscable, embutible y soldable. Dimensión Es la medida del centro al extremo o cara del codo y la misma puede calcularse mediante formulas existentes. </vt:lpstr>
      <vt:lpstr>Tipos de los codos</vt:lpstr>
      <vt:lpstr>NIPLES </vt:lpstr>
      <vt:lpstr>Complemento de ensamblaje para redes de tuberías de presión para el flujo de aguas residuales. Permite conectar tuberías a través del cuerpo de las mismas para unir tuberías que se mueven en direcciones no paralelas. Específicamente, la tubería Tee permite conectar tuberías que se proyectan en ángulo recto hacia la tubería central.</vt:lpstr>
      <vt:lpstr>   Reducción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y accesorios </dc:title>
  <dc:creator>cristhofer fernandez</dc:creator>
  <cp:lastModifiedBy>junior jaime puquio</cp:lastModifiedBy>
  <cp:revision>60</cp:revision>
  <dcterms:created xsi:type="dcterms:W3CDTF">2019-08-26T12:36:42Z</dcterms:created>
  <dcterms:modified xsi:type="dcterms:W3CDTF">2019-09-04T23:07:38Z</dcterms:modified>
</cp:coreProperties>
</file>