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58" r:id="rId5"/>
    <p:sldId id="259" r:id="rId6"/>
    <p:sldId id="262" r:id="rId7"/>
    <p:sldId id="263" r:id="rId8"/>
    <p:sldId id="264" r:id="rId9"/>
    <p:sldId id="265" r:id="rId1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C58BE52-4064-4B15-B0A7-B0ACCCC73E42}" type="datetimeFigureOut">
              <a:rPr lang="es-PE" smtClean="0"/>
              <a:t>07/06/2019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C7D650-9809-4E97-986D-A0030D0ACBE6}" type="slidenum">
              <a:rPr lang="es-PE" smtClean="0"/>
              <a:t>‹Nº›</a:t>
            </a:fld>
            <a:endParaRPr lang="es-P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58BE52-4064-4B15-B0A7-B0ACCCC73E42}" type="datetimeFigureOut">
              <a:rPr lang="es-PE" smtClean="0"/>
              <a:t>07/06/2019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58BE52-4064-4B15-B0A7-B0ACCCC73E42}" type="datetimeFigureOut">
              <a:rPr lang="es-PE" smtClean="0"/>
              <a:t>07/06/2019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58BE52-4064-4B15-B0A7-B0ACCCC73E42}" type="datetimeFigureOut">
              <a:rPr lang="es-PE" smtClean="0"/>
              <a:t>07/06/2019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AC58BE52-4064-4B15-B0A7-B0ACCCC73E42}" type="datetimeFigureOut">
              <a:rPr lang="es-PE" smtClean="0"/>
              <a:t>07/06/2019</a:t>
            </a:fld>
            <a:endParaRPr lang="es-PE"/>
          </a:p>
        </p:txBody>
      </p:sp>
      <p:sp>
        <p:nvSpPr>
          <p:cNvPr id="91" name="Footer Placeholder 90"/>
          <p:cNvSpPr>
            <a:spLocks noGrp="1"/>
          </p:cNvSpPr>
          <p:nvPr>
            <p:ph type="ftr" sz="quarter" idx="11"/>
          </p:nvPr>
        </p:nvSpPr>
        <p:spPr/>
        <p:txBody>
          <a:bodyPr/>
          <a:lstStyle/>
          <a:p>
            <a:endParaRPr lang="es-PE"/>
          </a:p>
        </p:txBody>
      </p:sp>
      <p:sp>
        <p:nvSpPr>
          <p:cNvPr id="92" name="Slide Number Placeholder 91"/>
          <p:cNvSpPr>
            <a:spLocks noGrp="1"/>
          </p:cNvSpPr>
          <p:nvPr>
            <p:ph type="sldNum" sz="quarter" idx="12"/>
          </p:nvPr>
        </p:nvSpPr>
        <p:spPr/>
        <p:txBody>
          <a:bodyPr/>
          <a:lstStyle/>
          <a:p>
            <a:fld id="{FCC7D650-9809-4E97-986D-A0030D0ACBE6}"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AC58BE52-4064-4B15-B0A7-B0ACCCC73E42}" type="datetimeFigureOut">
              <a:rPr lang="es-PE" smtClean="0"/>
              <a:t>07/06/2019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C58BE52-4064-4B15-B0A7-B0ACCCC73E42}" type="datetimeFigureOut">
              <a:rPr lang="es-PE" smtClean="0"/>
              <a:t>07/06/2019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C58BE52-4064-4B15-B0A7-B0ACCCC73E42}" type="datetimeFigureOut">
              <a:rPr lang="es-PE" smtClean="0"/>
              <a:t>07/06/2019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BE52-4064-4B15-B0A7-B0ACCCC73E42}" type="datetimeFigureOut">
              <a:rPr lang="es-PE" smtClean="0"/>
              <a:t>07/06/2019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FCC7D650-9809-4E97-986D-A0030D0ACBE6}"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58BE52-4064-4B15-B0A7-B0ACCCC73E42}" type="datetimeFigureOut">
              <a:rPr lang="es-PE" smtClean="0"/>
              <a:t>07/06/2019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C7D650-9809-4E97-986D-A0030D0ACBE6}" type="slidenum">
              <a:rPr lang="es-PE" smtClean="0"/>
              <a:t>‹Nº›</a:t>
            </a:fld>
            <a:endParaRPr lang="es-P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AC58BE52-4064-4B15-B0A7-B0ACCCC73E42}" type="datetimeFigureOut">
              <a:rPr lang="es-PE" smtClean="0"/>
              <a:t>07/06/2019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C7D650-9809-4E97-986D-A0030D0ACBE6}" type="slidenum">
              <a:rPr lang="es-PE" smtClean="0"/>
              <a:t>‹Nº›</a:t>
            </a:fld>
            <a:endParaRPr lang="es-P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C58BE52-4064-4B15-B0A7-B0ACCCC73E42}" type="datetimeFigureOut">
              <a:rPr lang="es-PE" smtClean="0"/>
              <a:t>07/06/2019</a:t>
            </a:fld>
            <a:endParaRPr lang="es-P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P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CC7D650-9809-4E97-986D-A0030D0ACBE6}" type="slidenum">
              <a:rPr lang="es-PE" smtClean="0"/>
              <a:t>‹Nº›</a:t>
            </a:fld>
            <a:endParaRPr lang="es-P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Joseph_Black" TargetMode="External"/><Relationship Id="rId3" Type="http://schemas.openxmlformats.org/officeDocument/2006/relationships/hyperlink" Target="https://es.wikipedia.org/wiki/Transferencia_de_calor" TargetMode="External"/><Relationship Id="rId7" Type="http://schemas.openxmlformats.org/officeDocument/2006/relationships/hyperlink" Target="https://es.wikipedia.org/wiki/Calor%C3%ADmetro" TargetMode="External"/><Relationship Id="rId2" Type="http://schemas.openxmlformats.org/officeDocument/2006/relationships/hyperlink" Target="https://es.wikipedia.org/wiki/Variable_de_estado_(sistema_din%C3%A1mico)" TargetMode="External"/><Relationship Id="rId1" Type="http://schemas.openxmlformats.org/officeDocument/2006/relationships/slideLayout" Target="../slideLayouts/slideLayout4.xml"/><Relationship Id="rId6" Type="http://schemas.openxmlformats.org/officeDocument/2006/relationships/hyperlink" Target="https://es.wikipedia.org/wiki/Transici%C3%B3n_de_fase" TargetMode="External"/><Relationship Id="rId11" Type="http://schemas.openxmlformats.org/officeDocument/2006/relationships/image" Target="../media/image2.png"/><Relationship Id="rId5" Type="http://schemas.openxmlformats.org/officeDocument/2006/relationships/hyperlink" Target="https://es.wikipedia.org/wiki/Cambio_f%C3%ADsico" TargetMode="External"/><Relationship Id="rId10" Type="http://schemas.openxmlformats.org/officeDocument/2006/relationships/hyperlink" Target="https://es.wikipedia.org/wiki/Temperatura" TargetMode="External"/><Relationship Id="rId4" Type="http://schemas.openxmlformats.org/officeDocument/2006/relationships/hyperlink" Target="https://es.wikipedia.org/wiki/Reacci%C3%B3n_qu%C3%ADmica" TargetMode="External"/><Relationship Id="rId9" Type="http://schemas.openxmlformats.org/officeDocument/2006/relationships/hyperlink" Target="https://es.wikipedia.org/wiki/Calo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2.montes.upm.es/dptos/digfa/cfisica/dinamsist/energiasist2.html#interna"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Resultado de imagen para calorimetria"/>
          <p:cNvPicPr>
            <a:picLocks noChangeAspect="1" noChangeArrowheads="1"/>
          </p:cNvPicPr>
          <p:nvPr/>
        </p:nvPicPr>
        <p:blipFill rotWithShape="1">
          <a:blip r:embed="rId2">
            <a:extLst>
              <a:ext uri="{28A0092B-C50C-407E-A947-70E740481C1C}">
                <a14:useLocalDpi xmlns:a14="http://schemas.microsoft.com/office/drawing/2010/main" val="0"/>
              </a:ext>
            </a:extLst>
          </a:blip>
          <a:srcRect l="1451" t="8218" b="39442"/>
          <a:stretch/>
        </p:blipFill>
        <p:spPr bwMode="auto">
          <a:xfrm>
            <a:off x="-4325"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4346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pPr algn="ctr"/>
            <a:r>
              <a:rPr lang="es-PE" sz="7300" dirty="0">
                <a:solidFill>
                  <a:srgbClr val="FFFF00"/>
                </a:solidFill>
              </a:rPr>
              <a:t>Calorimetría</a:t>
            </a:r>
            <a:r>
              <a:rPr lang="es-PE" dirty="0"/>
              <a:t/>
            </a:r>
            <a:br>
              <a:rPr lang="es-PE" dirty="0"/>
            </a:br>
            <a:endParaRPr lang="es-PE" dirty="0"/>
          </a:p>
        </p:txBody>
      </p:sp>
      <p:sp>
        <p:nvSpPr>
          <p:cNvPr id="3" name="2 Marcador de contenido"/>
          <p:cNvSpPr>
            <a:spLocks noGrp="1"/>
          </p:cNvSpPr>
          <p:nvPr>
            <p:ph sz="half" idx="1"/>
          </p:nvPr>
        </p:nvSpPr>
        <p:spPr>
          <a:xfrm>
            <a:off x="251520" y="1196752"/>
            <a:ext cx="4752528" cy="4525963"/>
          </a:xfrm>
        </p:spPr>
        <p:txBody>
          <a:bodyPr>
            <a:noAutofit/>
          </a:bodyPr>
          <a:lstStyle/>
          <a:p>
            <a:r>
              <a:rPr lang="es-PE" sz="2000" dirty="0"/>
              <a:t>La </a:t>
            </a:r>
            <a:r>
              <a:rPr lang="es-PE" sz="2000" b="1" dirty="0"/>
              <a:t>calorimetría</a:t>
            </a:r>
            <a:r>
              <a:rPr lang="es-PE" sz="2000" dirty="0"/>
              <a:t> es la ciencia o el acto de medir los cambios en las </a:t>
            </a:r>
            <a:r>
              <a:rPr lang="es-PE" sz="2000" dirty="0">
                <a:hlinkClick r:id="rId2" tooltip="Variable de estado (sistema dinámico)"/>
              </a:rPr>
              <a:t>variables</a:t>
            </a:r>
            <a:r>
              <a:rPr lang="es-PE" sz="2000" dirty="0"/>
              <a:t> de </a:t>
            </a:r>
            <a:r>
              <a:rPr lang="es-PE" sz="2000" dirty="0">
                <a:hlinkClick r:id="rId2" tooltip="Variable de estado (sistema dinámico)"/>
              </a:rPr>
              <a:t>estado</a:t>
            </a:r>
            <a:r>
              <a:rPr lang="es-PE" sz="2000" dirty="0"/>
              <a:t> de un cuerpo con el propósito de derivar la </a:t>
            </a:r>
            <a:r>
              <a:rPr lang="es-PE" sz="2000" dirty="0">
                <a:hlinkClick r:id="rId3"/>
              </a:rPr>
              <a:t>transferencia de calor</a:t>
            </a:r>
            <a:r>
              <a:rPr lang="es-PE" sz="2000" dirty="0"/>
              <a:t> asociada con los cambios de su estado debido, por ejemplo, a </a:t>
            </a:r>
            <a:r>
              <a:rPr lang="es-PE" sz="2000" dirty="0">
                <a:hlinkClick r:id="rId4" tooltip="Reacción química"/>
              </a:rPr>
              <a:t>reacciones químicas</a:t>
            </a:r>
            <a:r>
              <a:rPr lang="es-PE" sz="2000" dirty="0"/>
              <a:t>, </a:t>
            </a:r>
            <a:r>
              <a:rPr lang="es-PE" sz="2000" dirty="0">
                <a:hlinkClick r:id="rId5" tooltip="Cambio físico"/>
              </a:rPr>
              <a:t>cambios físicos</a:t>
            </a:r>
            <a:r>
              <a:rPr lang="es-PE" sz="2000" dirty="0"/>
              <a:t> o </a:t>
            </a:r>
            <a:r>
              <a:rPr lang="es-PE" sz="2000" dirty="0">
                <a:hlinkClick r:id="rId6" tooltip="Transición de fase"/>
              </a:rPr>
              <a:t>transiciones de fase</a:t>
            </a:r>
            <a:r>
              <a:rPr lang="es-PE" sz="2000" dirty="0"/>
              <a:t> bajo restricciones específicas. La calorimetría se realiza con un </a:t>
            </a:r>
            <a:r>
              <a:rPr lang="es-PE" sz="2000" dirty="0">
                <a:hlinkClick r:id="rId7" tooltip="Calorímetro"/>
              </a:rPr>
              <a:t>calorímetro</a:t>
            </a:r>
            <a:r>
              <a:rPr lang="es-PE" sz="2000" dirty="0"/>
              <a:t>. La palabra </a:t>
            </a:r>
            <a:r>
              <a:rPr lang="es-PE" sz="2000" i="1" dirty="0"/>
              <a:t>calorimetría</a:t>
            </a:r>
            <a:r>
              <a:rPr lang="es-PE" sz="2000" dirty="0"/>
              <a:t> se deriva de la palabra latina </a:t>
            </a:r>
            <a:r>
              <a:rPr lang="es-PE" sz="2000" i="1" dirty="0"/>
              <a:t>calor</a:t>
            </a:r>
            <a:r>
              <a:rPr lang="es-PE" sz="2000" dirty="0"/>
              <a:t>, que significa calor y la palabra griega </a:t>
            </a:r>
            <a:r>
              <a:rPr lang="es-PE" sz="2000" i="1" dirty="0"/>
              <a:t>μέτρον</a:t>
            </a:r>
            <a:r>
              <a:rPr lang="es-PE" sz="2000" dirty="0"/>
              <a:t> (</a:t>
            </a:r>
            <a:r>
              <a:rPr lang="es-PE" sz="2000" i="1" dirty="0"/>
              <a:t>metrón</a:t>
            </a:r>
            <a:r>
              <a:rPr lang="es-PE" sz="2000" dirty="0"/>
              <a:t>), que significa medida. Se dice que el médico y científico escocés </a:t>
            </a:r>
            <a:r>
              <a:rPr lang="es-PE" sz="2000" dirty="0">
                <a:hlinkClick r:id="rId8" tooltip="Joseph Black"/>
              </a:rPr>
              <a:t>Joseph Black</a:t>
            </a:r>
            <a:r>
              <a:rPr lang="es-PE" sz="2000" dirty="0"/>
              <a:t>, quien fue el primero en reconocer la distinción entre </a:t>
            </a:r>
            <a:r>
              <a:rPr lang="es-PE" sz="2000" dirty="0">
                <a:hlinkClick r:id="rId9" tooltip="Calor"/>
              </a:rPr>
              <a:t>calor</a:t>
            </a:r>
            <a:r>
              <a:rPr lang="es-PE" sz="2000" dirty="0"/>
              <a:t> y </a:t>
            </a:r>
            <a:r>
              <a:rPr lang="es-PE" sz="2000" dirty="0">
                <a:hlinkClick r:id="rId10" tooltip="Temperatura"/>
              </a:rPr>
              <a:t>temperatura</a:t>
            </a:r>
            <a:r>
              <a:rPr lang="es-PE" sz="2000" dirty="0"/>
              <a:t>, es el fundador de la ciencia de la calorimetría.</a:t>
            </a:r>
          </a:p>
        </p:txBody>
      </p:sp>
      <p:pic>
        <p:nvPicPr>
          <p:cNvPr id="4098" name="Picture 2"/>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bwMode="auto">
          <a:xfrm>
            <a:off x="5364088" y="1628800"/>
            <a:ext cx="316835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2708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type="body" idx="1"/>
          </p:nvPr>
        </p:nvSpPr>
        <p:spPr>
          <a:xfrm>
            <a:off x="0" y="4437112"/>
            <a:ext cx="9144000" cy="1872208"/>
          </a:xfrm>
        </p:spPr>
        <p:txBody>
          <a:bodyPr>
            <a:normAutofit fontScale="92500" lnSpcReduction="10000"/>
          </a:bodyPr>
          <a:lstStyle/>
          <a:p>
            <a:r>
              <a:rPr lang="es-PE" dirty="0">
                <a:solidFill>
                  <a:schemeClr val="bg2"/>
                </a:solidFill>
              </a:rPr>
              <a:t>La determinación del calor específico de los cuerpos constituye uno de los fines primordiales de la calorimetría.</a:t>
            </a:r>
          </a:p>
          <a:p>
            <a:r>
              <a:rPr lang="es-PE" dirty="0">
                <a:solidFill>
                  <a:schemeClr val="bg2"/>
                </a:solidFill>
              </a:rPr>
              <a:t>El procedimiento más habitual para medir calores específicos consiste en sumergir una cantidad del cuerpo sometido a medición en un baño de agua de temperatura conocida. Suponiendo que el sistema está aislado, cuando se alcance el equilibrio térmico se cumplirá que el calor cedido por el cuerpo será igual al absorbido por el agua, o a la inversa.</a:t>
            </a:r>
          </a:p>
          <a:p>
            <a:endParaRPr lang="es-P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2008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91313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980728"/>
            <a:ext cx="8229600" cy="1143000"/>
          </a:xfrm>
        </p:spPr>
        <p:txBody>
          <a:bodyPr>
            <a:noAutofit/>
          </a:bodyPr>
          <a:lstStyle/>
          <a:p>
            <a:pPr algn="ctr"/>
            <a:r>
              <a:rPr lang="es-PE" sz="5400" dirty="0">
                <a:solidFill>
                  <a:srgbClr val="FFFF00"/>
                </a:solidFill>
              </a:rPr>
              <a:t>Capacidad calorífica</a:t>
            </a:r>
            <a:br>
              <a:rPr lang="es-PE" sz="5400" dirty="0">
                <a:solidFill>
                  <a:srgbClr val="FFFF00"/>
                </a:solidFill>
              </a:rPr>
            </a:br>
            <a:endParaRPr lang="es-PE" sz="5400" dirty="0">
              <a:solidFill>
                <a:srgbClr val="FFFF00"/>
              </a:solidFill>
            </a:endParaRPr>
          </a:p>
        </p:txBody>
      </p:sp>
      <p:sp>
        <p:nvSpPr>
          <p:cNvPr id="5" name="4 Marcador de contenido"/>
          <p:cNvSpPr>
            <a:spLocks noGrp="1"/>
          </p:cNvSpPr>
          <p:nvPr>
            <p:ph sz="half" idx="1"/>
          </p:nvPr>
        </p:nvSpPr>
        <p:spPr/>
        <p:txBody>
          <a:bodyPr>
            <a:normAutofit fontScale="85000" lnSpcReduction="10000"/>
          </a:bodyPr>
          <a:lstStyle/>
          <a:p>
            <a:r>
              <a:rPr lang="es-PE" dirty="0"/>
              <a:t>Como regla general, y salvo algunas excepciones puntuales, la temperatura de un cuerpo aumenta cuando se le aporta </a:t>
            </a:r>
            <a:r>
              <a:rPr lang="es-PE" b="1" dirty="0"/>
              <a:t>energía</a:t>
            </a:r>
            <a:r>
              <a:rPr lang="es-PE" dirty="0"/>
              <a:t> en forma de </a:t>
            </a:r>
            <a:r>
              <a:rPr lang="es-PE" b="1" dirty="0"/>
              <a:t>calor</a:t>
            </a:r>
            <a:r>
              <a:rPr lang="es-PE" dirty="0"/>
              <a:t>. El cociente entre la energía calorífica Q de un cuerpo y el incremento de temperatura T obtenido recibe el nombre de </a:t>
            </a:r>
            <a:r>
              <a:rPr lang="es-PE" b="1" dirty="0"/>
              <a:t>capacidad calorífica</a:t>
            </a:r>
            <a:r>
              <a:rPr lang="es-PE" dirty="0"/>
              <a:t> del cuerpo, que se expresa como:</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6096" y="3068960"/>
            <a:ext cx="2323576" cy="10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9101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1412776"/>
            <a:ext cx="8229600" cy="1143000"/>
          </a:xfrm>
        </p:spPr>
        <p:txBody>
          <a:bodyPr>
            <a:noAutofit/>
          </a:bodyPr>
          <a:lstStyle/>
          <a:p>
            <a:pPr algn="ctr"/>
            <a:r>
              <a:rPr lang="es-PE" sz="6000" dirty="0">
                <a:solidFill>
                  <a:srgbClr val="FFFF00"/>
                </a:solidFill>
              </a:rPr>
              <a:t>Calor específico</a:t>
            </a:r>
            <a:br>
              <a:rPr lang="es-PE" sz="6000" dirty="0">
                <a:solidFill>
                  <a:srgbClr val="FFFF00"/>
                </a:solidFill>
              </a:rPr>
            </a:br>
            <a:endParaRPr lang="es-PE" sz="6000" dirty="0">
              <a:solidFill>
                <a:srgbClr val="FFFF00"/>
              </a:solidFill>
            </a:endParaRPr>
          </a:p>
        </p:txBody>
      </p:sp>
      <p:sp>
        <p:nvSpPr>
          <p:cNvPr id="3" name="2 Marcador de contenido"/>
          <p:cNvSpPr>
            <a:spLocks noGrp="1"/>
          </p:cNvSpPr>
          <p:nvPr>
            <p:ph sz="half" idx="1"/>
          </p:nvPr>
        </p:nvSpPr>
        <p:spPr>
          <a:xfrm>
            <a:off x="389384" y="2071389"/>
            <a:ext cx="4038600" cy="4525963"/>
          </a:xfrm>
        </p:spPr>
        <p:txBody>
          <a:bodyPr>
            <a:normAutofit/>
          </a:bodyPr>
          <a:lstStyle/>
          <a:p>
            <a:r>
              <a:rPr lang="es-PE" dirty="0"/>
              <a:t>El valor de la capacidad calorífica por unidad de masa se conoce como calor específico. En términos matemáticos, esta relación se expresa como:</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386843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03246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4365104"/>
            <a:ext cx="9144000" cy="1440160"/>
          </a:xfrm>
        </p:spPr>
        <p:txBody>
          <a:bodyPr>
            <a:normAutofit/>
          </a:bodyPr>
          <a:lstStyle/>
          <a:p>
            <a:pPr algn="ctr"/>
            <a:r>
              <a:rPr lang="es-PE" sz="6600" dirty="0">
                <a:solidFill>
                  <a:srgbClr val="FFFF00"/>
                </a:solidFill>
              </a:rPr>
              <a:t>Energía interna</a:t>
            </a:r>
          </a:p>
        </p:txBody>
      </p:sp>
      <p:pic>
        <p:nvPicPr>
          <p:cNvPr id="6150" name="Picture 6" descr="Resultado de imagen para energia interna de un cuerpo"/>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24145" r="20161" b="31749"/>
          <a:stretch/>
        </p:blipFill>
        <p:spPr bwMode="auto">
          <a:xfrm>
            <a:off x="395536" y="404664"/>
            <a:ext cx="8444673"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304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PE" sz="6000" dirty="0">
                <a:solidFill>
                  <a:srgbClr val="FFFF00"/>
                </a:solidFill>
              </a:rPr>
              <a:t>Energía interna</a:t>
            </a:r>
            <a:endParaRPr lang="es-PE" sz="6000" dirty="0"/>
          </a:p>
        </p:txBody>
      </p:sp>
      <p:sp>
        <p:nvSpPr>
          <p:cNvPr id="5" name="4 Marcador de contenido"/>
          <p:cNvSpPr>
            <a:spLocks noGrp="1"/>
          </p:cNvSpPr>
          <p:nvPr>
            <p:ph sz="half" idx="1"/>
          </p:nvPr>
        </p:nvSpPr>
        <p:spPr/>
        <p:txBody>
          <a:bodyPr>
            <a:normAutofit fontScale="85000" lnSpcReduction="20000"/>
          </a:bodyPr>
          <a:lstStyle/>
          <a:p>
            <a:pPr marL="0" indent="0">
              <a:buNone/>
            </a:pPr>
            <a:r>
              <a:rPr lang="es-PE" dirty="0"/>
              <a:t>La magnitud que designa la </a:t>
            </a:r>
            <a:r>
              <a:rPr lang="es-PE" b="1" dirty="0"/>
              <a:t>energía almacenada</a:t>
            </a:r>
            <a:r>
              <a:rPr lang="es-PE" dirty="0"/>
              <a:t> por un sistema de partículas se denomina </a:t>
            </a:r>
            <a:r>
              <a:rPr lang="es-PE" dirty="0">
                <a:hlinkClick r:id="rId2"/>
              </a:rPr>
              <a:t>energía interna</a:t>
            </a:r>
            <a:r>
              <a:rPr lang="es-PE" dirty="0"/>
              <a:t> (U). La energía interna es el resultado de la contribución de la energía cinética de las moléculas o átomos que lo constituyen, de sus energías de rotación, traslación y vibración, además de la energía potencial intermolecular debida a las fuerzas de tipo gravitatorio, electromagnético y nuclear.</a:t>
            </a:r>
          </a:p>
        </p:txBody>
      </p:sp>
      <p:pic>
        <p:nvPicPr>
          <p:cNvPr id="7170"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019" t="13824" r="17344" b="16319"/>
          <a:stretch/>
        </p:blipFill>
        <p:spPr bwMode="auto">
          <a:xfrm>
            <a:off x="4716016" y="1916832"/>
            <a:ext cx="40324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700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487213"/>
            <a:ext cx="4038600" cy="4525963"/>
          </a:xfrm>
        </p:spPr>
        <p:txBody>
          <a:bodyPr>
            <a:normAutofit fontScale="85000" lnSpcReduction="10000"/>
          </a:bodyPr>
          <a:lstStyle/>
          <a:p>
            <a:r>
              <a:rPr lang="es-PE" dirty="0"/>
              <a:t>La energía interna de un cuerpo es la suma de la energía de todas las partículas que componen un cuerpo. Entre otras energías, las partículas que componen los cuerpos tienen masa y velocidad, por lo tanto tienen energía cinética interna. También tienen fuerzas de atracción entre ellas, por lo que tienen energía potencial interna.</a:t>
            </a:r>
          </a:p>
          <a:p>
            <a:endParaRPr lang="es-PE" dirty="0"/>
          </a:p>
        </p:txBody>
      </p:sp>
      <p:sp>
        <p:nvSpPr>
          <p:cNvPr id="4" name="3 Marcador de contenido"/>
          <p:cNvSpPr>
            <a:spLocks noGrp="1"/>
          </p:cNvSpPr>
          <p:nvPr>
            <p:ph sz="half" idx="2"/>
          </p:nvPr>
        </p:nvSpPr>
        <p:spPr>
          <a:xfrm>
            <a:off x="4572000" y="980728"/>
            <a:ext cx="4038600" cy="4525963"/>
          </a:xfrm>
        </p:spPr>
        <p:txBody>
          <a:bodyPr>
            <a:normAutofit fontScale="85000" lnSpcReduction="10000"/>
          </a:bodyPr>
          <a:lstStyle/>
          <a:p>
            <a:r>
              <a:rPr lang="es-PE" dirty="0"/>
              <a:t>La energía interna es muy difícil de calcular ya que son muchas las partículas que componen un cuerpo y tienen muchos tipos diferentes de energía. Lo que se suele hacer es calcular la variación de energía interna.</a:t>
            </a:r>
          </a:p>
          <a:p>
            <a:endParaRPr lang="es-P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0" t="68479" r="52579" b="23133"/>
          <a:stretch/>
        </p:blipFill>
        <p:spPr bwMode="auto">
          <a:xfrm>
            <a:off x="1979712" y="4905163"/>
            <a:ext cx="5472608" cy="147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4291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73" t="27083" r="36515" b="61875"/>
          <a:stretch/>
        </p:blipFill>
        <p:spPr bwMode="auto">
          <a:xfrm>
            <a:off x="611560" y="620688"/>
            <a:ext cx="792088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73" t="49374" r="36515" b="28334"/>
          <a:stretch/>
        </p:blipFill>
        <p:spPr bwMode="auto">
          <a:xfrm>
            <a:off x="611560" y="2636912"/>
            <a:ext cx="792088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9204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51</TotalTime>
  <Words>240</Words>
  <Application>Microsoft Office PowerPoint</Application>
  <PresentationFormat>Presentación en pantalla (4:3)</PresentationFormat>
  <Paragraphs>13</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Paja</vt:lpstr>
      <vt:lpstr>Presentación de PowerPoint</vt:lpstr>
      <vt:lpstr>Calorimetría </vt:lpstr>
      <vt:lpstr>Presentación de PowerPoint</vt:lpstr>
      <vt:lpstr>Capacidad calorífica </vt:lpstr>
      <vt:lpstr>Calor específico </vt:lpstr>
      <vt:lpstr>Energía interna</vt:lpstr>
      <vt:lpstr>Energía interna</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CALORIMETRIA</dc:title>
  <dc:creator>Luffi</dc:creator>
  <cp:lastModifiedBy>Luffi</cp:lastModifiedBy>
  <cp:revision>6</cp:revision>
  <dcterms:created xsi:type="dcterms:W3CDTF">2019-06-07T03:48:43Z</dcterms:created>
  <dcterms:modified xsi:type="dcterms:W3CDTF">2019-06-07T11:47:20Z</dcterms:modified>
</cp:coreProperties>
</file>