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5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2D9EFE4-863D-6545-AAB9-B4934F14F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700" y="374072"/>
            <a:ext cx="3926878" cy="1226129"/>
          </a:xfrm>
        </p:spPr>
        <p:txBody>
          <a:bodyPr>
            <a:normAutofit/>
          </a:bodyPr>
          <a:lstStyle/>
          <a:p>
            <a:r>
              <a:rPr lang="es-US" sz="6600" b="1"/>
              <a:t>CALOR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26FD8F3-B1A6-E441-A1C7-C7EFCF4B0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698" y="1751691"/>
            <a:ext cx="11316832" cy="3851978"/>
          </a:xfr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US" sz="2800" b="0">
                <a:solidFill>
                  <a:srgbClr val="000000"/>
                </a:solidFill>
                <a:effectLst/>
                <a:latin typeface="Roboto Slab"/>
              </a:rPr>
              <a:t>es una transferencia de energía, un paso de energía de un sitio a otro, no algo que se tiene o se almacena.  </a:t>
            </a:r>
          </a:p>
          <a:p>
            <a:pPr algn="just"/>
            <a:endParaRPr lang="es-US" sz="2800" b="0">
              <a:solidFill>
                <a:srgbClr val="000000"/>
              </a:solidFill>
              <a:effectLst/>
              <a:latin typeface="Roboto Slab"/>
            </a:endParaRPr>
          </a:p>
          <a:p>
            <a:pPr algn="just"/>
            <a:r>
              <a:rPr lang="es-US" sz="2800" b="0" i="0">
                <a:solidFill>
                  <a:srgbClr val="000000"/>
                </a:solidFill>
                <a:effectLst/>
                <a:latin typeface="Roboto Slab"/>
              </a:rPr>
              <a:t>es una transferencia de energía y se mide en las mismas unidades que ésta.</a:t>
            </a:r>
            <a:endParaRPr lang="es-US" sz="2800"/>
          </a:p>
        </p:txBody>
      </p:sp>
    </p:spTree>
    <p:extLst>
      <p:ext uri="{BB962C8B-B14F-4D97-AF65-F5344CB8AC3E}">
        <p14:creationId xmlns:p14="http://schemas.microsoft.com/office/powerpoint/2010/main" val="2144048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3">
            <a:extLst>
              <a:ext uri="{FF2B5EF4-FFF2-40B4-BE49-F238E27FC236}">
                <a16:creationId xmlns="" xmlns:a16="http://schemas.microsoft.com/office/drawing/2014/main" id="{B5B9C2D4-F001-9646-A9F3-DDE34C564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699" y="970374"/>
            <a:ext cx="10528527" cy="491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900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B1DA156-AA96-D94B-9625-E01F5F418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762" y="173192"/>
            <a:ext cx="6267085" cy="1886434"/>
          </a:xfrm>
        </p:spPr>
        <p:txBody>
          <a:bodyPr>
            <a:normAutofit/>
          </a:bodyPr>
          <a:lstStyle/>
          <a:p>
            <a:r>
              <a:rPr lang="es-US" sz="6000" b="1"/>
              <a:t>RADIACCION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BA97F46B-7F6B-6743-A7B2-5AFBB2F4E5A5}"/>
              </a:ext>
            </a:extLst>
          </p:cNvPr>
          <p:cNvSpPr txBox="1"/>
          <p:nvPr/>
        </p:nvSpPr>
        <p:spPr>
          <a:xfrm>
            <a:off x="1109979" y="2071985"/>
            <a:ext cx="100045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sz="3600" b="0" i="0">
                <a:solidFill>
                  <a:srgbClr val="000000"/>
                </a:solidFill>
                <a:effectLst/>
                <a:latin typeface="Roboto Slab"/>
              </a:rPr>
              <a:t>El tercer mecanismo de transmisión de calor es la radiación. Todo cuerpo, por estar a una cierta temperatura, emite ondas electromagnéticas, pudiendo también absorberlas</a:t>
            </a:r>
            <a:r>
              <a:rPr lang="es-US" b="0" i="0">
                <a:solidFill>
                  <a:srgbClr val="000000"/>
                </a:solidFill>
                <a:effectLst/>
                <a:latin typeface="Roboto Slab"/>
              </a:rPr>
              <a:t>. </a:t>
            </a:r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228446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A55A664D-9E1D-184E-B298-246B9A9C19B2}"/>
              </a:ext>
            </a:extLst>
          </p:cNvPr>
          <p:cNvSpPr txBox="1"/>
          <p:nvPr/>
        </p:nvSpPr>
        <p:spPr>
          <a:xfrm>
            <a:off x="5180981" y="251831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US" sz="3600"/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136781A8-ECA8-764A-A7C8-3F33968EDF6E}"/>
              </a:ext>
            </a:extLst>
          </p:cNvPr>
          <p:cNvSpPr txBox="1"/>
          <p:nvPr/>
        </p:nvSpPr>
        <p:spPr>
          <a:xfrm>
            <a:off x="5180981" y="251831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US" sz="3600"/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91DA7B9A-0A32-C44D-BBC0-555308F4C151}"/>
              </a:ext>
            </a:extLst>
          </p:cNvPr>
          <p:cNvSpPr txBox="1"/>
          <p:nvPr/>
        </p:nvSpPr>
        <p:spPr>
          <a:xfrm>
            <a:off x="5180981" y="2035876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US"/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19E2EA0E-C0C2-3340-A704-7705B4C6B3A5}"/>
              </a:ext>
            </a:extLst>
          </p:cNvPr>
          <p:cNvSpPr txBox="1"/>
          <p:nvPr/>
        </p:nvSpPr>
        <p:spPr>
          <a:xfrm>
            <a:off x="5180981" y="2035876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US"/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0D008DE7-7A63-4547-BDD3-56F17CF47857}"/>
              </a:ext>
            </a:extLst>
          </p:cNvPr>
          <p:cNvSpPr txBox="1"/>
          <p:nvPr/>
        </p:nvSpPr>
        <p:spPr>
          <a:xfrm>
            <a:off x="742996" y="934148"/>
            <a:ext cx="10706008" cy="39703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s-US" sz="3600" b="0" i="0">
                <a:solidFill>
                  <a:srgbClr val="000000"/>
                </a:solidFill>
                <a:effectLst/>
                <a:latin typeface="Roboto Slab"/>
              </a:rPr>
              <a:t>Para las temperaturas habituales a nuestro alrededor, la mayor parte de esta radiación está en la banda de infrarrojos. Por ello, las cámaras de visión nocturna y los termogramas se basan en la detección de radiación infrarroja, de forma que se asocia un calor a cada longitud de onda y por tanto a cada temperatura.</a:t>
            </a:r>
            <a:endParaRPr lang="es-US" sz="3600"/>
          </a:p>
        </p:txBody>
      </p:sp>
    </p:spTree>
    <p:extLst>
      <p:ext uri="{BB962C8B-B14F-4D97-AF65-F5344CB8AC3E}">
        <p14:creationId xmlns:p14="http://schemas.microsoft.com/office/powerpoint/2010/main" val="3342690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6D50C5A9-4098-A249-A4D5-108E5F5F1F35}"/>
              </a:ext>
            </a:extLst>
          </p:cNvPr>
          <p:cNvSpPr txBox="1"/>
          <p:nvPr/>
        </p:nvSpPr>
        <p:spPr>
          <a:xfrm>
            <a:off x="5180981" y="251831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US"/>
          </a:p>
        </p:txBody>
      </p:sp>
      <p:pic>
        <p:nvPicPr>
          <p:cNvPr id="4" name="Imagen 4">
            <a:extLst>
              <a:ext uri="{FF2B5EF4-FFF2-40B4-BE49-F238E27FC236}">
                <a16:creationId xmlns="" xmlns:a16="http://schemas.microsoft.com/office/drawing/2014/main" id="{D6EED4C7-A4EE-C349-98B6-C63F289A73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026" y="817461"/>
            <a:ext cx="7778710" cy="426076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FBD10AB8-D52F-CE44-806F-3D6ABDFD8B78}"/>
              </a:ext>
            </a:extLst>
          </p:cNvPr>
          <p:cNvSpPr txBox="1"/>
          <p:nvPr/>
        </p:nvSpPr>
        <p:spPr>
          <a:xfrm>
            <a:off x="3696565" y="5431314"/>
            <a:ext cx="5752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sz="3200" b="1" i="0">
                <a:solidFill>
                  <a:srgbClr val="000000"/>
                </a:solidFill>
                <a:effectLst/>
                <a:latin typeface="Roboto Slab"/>
              </a:rPr>
              <a:t>radiación infrarroja</a:t>
            </a:r>
            <a:endParaRPr lang="es-US" sz="3200" b="1"/>
          </a:p>
        </p:txBody>
      </p:sp>
    </p:spTree>
    <p:extLst>
      <p:ext uri="{BB962C8B-B14F-4D97-AF65-F5344CB8AC3E}">
        <p14:creationId xmlns:p14="http://schemas.microsoft.com/office/powerpoint/2010/main" val="116229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AB7241E-E733-0141-B2E0-33A0CA374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593" y="299853"/>
            <a:ext cx="4430121" cy="1533896"/>
          </a:xfrm>
        </p:spPr>
        <p:txBody>
          <a:bodyPr>
            <a:normAutofit/>
          </a:bodyPr>
          <a:lstStyle/>
          <a:p>
            <a:r>
              <a:rPr lang="es-US" sz="6000" b="1"/>
              <a:t>EFECTOS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3D992F4-D3DC-A749-8283-A3B4904B90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40593" y="1716946"/>
            <a:ext cx="10363826" cy="3424107"/>
          </a:xfr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US" sz="2800" b="0" i="0">
                <a:solidFill>
                  <a:srgbClr val="000000"/>
                </a:solidFill>
                <a:effectLst/>
                <a:latin typeface="Roboto Slab"/>
              </a:rPr>
              <a:t>Cambio en la temperatura del sistema</a:t>
            </a:r>
          </a:p>
          <a:p>
            <a:r>
              <a:rPr lang="es-US" sz="2800" b="0" i="0">
                <a:solidFill>
                  <a:srgbClr val="000000"/>
                </a:solidFill>
                <a:effectLst/>
                <a:latin typeface="Roboto Slab"/>
              </a:rPr>
              <a:t>Cambio de fase del sistema</a:t>
            </a:r>
          </a:p>
          <a:p>
            <a:r>
              <a:rPr lang="es-US" sz="2800" b="0" i="0">
                <a:solidFill>
                  <a:srgbClr val="000000"/>
                </a:solidFill>
                <a:effectLst/>
                <a:latin typeface="Roboto Slab"/>
              </a:rPr>
              <a:t>Realización de trabajo</a:t>
            </a:r>
          </a:p>
          <a:p>
            <a:pPr marL="0" indent="0">
              <a:buNone/>
            </a:pPr>
            <a:endParaRPr lang="es-US" sz="3200" b="0" i="0">
              <a:solidFill>
                <a:srgbClr val="000000"/>
              </a:solidFill>
              <a:effectLst/>
              <a:latin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2424938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957D98F-95C1-3543-A16C-3B872AA99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S" sz="4000" b="1"/>
              <a:t>FORMAS DE PROPAGACION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DF9238F-530A-F64C-8F7A-DD929E71229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66102"/>
            <a:ext cx="10363826" cy="180782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US" b="1"/>
              <a:t>CONDUCCION  :</a:t>
            </a:r>
            <a:r>
              <a:rPr lang="es-US" b="0" i="0">
                <a:solidFill>
                  <a:srgbClr val="000000"/>
                </a:solidFill>
                <a:effectLst/>
                <a:latin typeface="Roboto Slab"/>
              </a:rPr>
              <a:t> se da cuando se ponen en contacto dos materiales a diferente temperatura. </a:t>
            </a:r>
            <a:endParaRPr lang="es-US" b="1" i="0">
              <a:solidFill>
                <a:srgbClr val="000000"/>
              </a:solidFill>
              <a:effectLst/>
              <a:latin typeface="Roboto Slab"/>
            </a:endParaRPr>
          </a:p>
          <a:p>
            <a:pPr marL="0" indent="0">
              <a:buNone/>
            </a:pPr>
            <a:r>
              <a:rPr lang="es-US" b="0" i="0">
                <a:solidFill>
                  <a:srgbClr val="000000"/>
                </a:solidFill>
                <a:effectLst/>
                <a:latin typeface="Roboto Slab"/>
              </a:rPr>
              <a:t>Se produce un flujo de energía a través de la superficie de contacto, que identificamos como calor.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="" xmlns:a16="http://schemas.microsoft.com/office/drawing/2014/main" id="{40AD23E7-BAC2-7547-93AF-A0024A3FF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482" y="3673929"/>
            <a:ext cx="4622614" cy="298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872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="" xmlns:a16="http://schemas.microsoft.com/office/drawing/2014/main" id="{45078B5B-F05F-974A-A4DE-8CC2E365D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02" y="1108239"/>
            <a:ext cx="11317681" cy="4641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534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4">
            <a:extLst>
              <a:ext uri="{FF2B5EF4-FFF2-40B4-BE49-F238E27FC236}">
                <a16:creationId xmlns="" xmlns:a16="http://schemas.microsoft.com/office/drawing/2014/main" id="{D2914443-B0BB-454A-AE2C-FE0264CCE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29" y="502410"/>
            <a:ext cx="11023271" cy="552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831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3">
            <a:extLst>
              <a:ext uri="{FF2B5EF4-FFF2-40B4-BE49-F238E27FC236}">
                <a16:creationId xmlns="" xmlns:a16="http://schemas.microsoft.com/office/drawing/2014/main" id="{003BB039-F2DB-CE49-87D7-D01675CDB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200" y="396771"/>
            <a:ext cx="10953936" cy="578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503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BE1371B-852A-1B43-97DE-44C1F4A5A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567" y="228859"/>
            <a:ext cx="6229975" cy="1422554"/>
          </a:xfrm>
        </p:spPr>
        <p:txBody>
          <a:bodyPr/>
          <a:lstStyle/>
          <a:p>
            <a:r>
              <a:rPr lang="es-US"/>
              <a:t>2.</a:t>
            </a:r>
            <a:r>
              <a:rPr lang="es-US" b="1"/>
              <a:t>CONVECCION</a:t>
            </a:r>
            <a:endParaRPr lang="es-US"/>
          </a:p>
        </p:txBody>
      </p:sp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753088AF-E267-884A-B089-A8F918884EB1}"/>
              </a:ext>
            </a:extLst>
          </p:cNvPr>
          <p:cNvSpPr txBox="1">
            <a:spLocks/>
          </p:cNvSpPr>
          <p:nvPr/>
        </p:nvSpPr>
        <p:spPr>
          <a:xfrm>
            <a:off x="546631" y="3184073"/>
            <a:ext cx="5765848" cy="1422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s-US"/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DD6189CB-2F90-314A-B82C-2C5A6532CD9B}"/>
              </a:ext>
            </a:extLst>
          </p:cNvPr>
          <p:cNvSpPr txBox="1"/>
          <p:nvPr/>
        </p:nvSpPr>
        <p:spPr>
          <a:xfrm>
            <a:off x="876793" y="1685505"/>
            <a:ext cx="104384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sz="3600" b="0" i="0">
                <a:solidFill>
                  <a:srgbClr val="000000"/>
                </a:solidFill>
                <a:effectLst/>
                <a:latin typeface="Roboto Slab"/>
              </a:rPr>
              <a:t>es que en un sistema fluido, como un gas o un líquido, la conducción no es el único mecanismo de transmisión de calor. Además de este, está presente la </a:t>
            </a:r>
            <a:r>
              <a:rPr lang="es-US" sz="3600" b="0" i="1">
                <a:solidFill>
                  <a:srgbClr val="000000"/>
                </a:solidFill>
                <a:effectLst/>
                <a:latin typeface="Roboto Slab"/>
              </a:rPr>
              <a:t>convección</a:t>
            </a:r>
            <a:r>
              <a:rPr lang="es-US" sz="3600" b="0" i="0">
                <a:solidFill>
                  <a:srgbClr val="000000"/>
                </a:solidFill>
                <a:effectLst/>
                <a:latin typeface="Roboto Slab"/>
              </a:rPr>
              <a:t>, que es la transferencia de energía arrastrada por el propio movimiento del fluido.</a:t>
            </a:r>
            <a:endParaRPr lang="es-US" sz="3600"/>
          </a:p>
        </p:txBody>
      </p:sp>
    </p:spTree>
    <p:extLst>
      <p:ext uri="{BB962C8B-B14F-4D97-AF65-F5344CB8AC3E}">
        <p14:creationId xmlns:p14="http://schemas.microsoft.com/office/powerpoint/2010/main" val="3384517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3">
            <a:extLst>
              <a:ext uri="{FF2B5EF4-FFF2-40B4-BE49-F238E27FC236}">
                <a16:creationId xmlns="" xmlns:a16="http://schemas.microsoft.com/office/drawing/2014/main" id="{994700D6-9BB9-554E-B3ED-3E41D3B53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803" y="278329"/>
            <a:ext cx="10929197" cy="629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499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3">
            <a:extLst>
              <a:ext uri="{FF2B5EF4-FFF2-40B4-BE49-F238E27FC236}">
                <a16:creationId xmlns="" xmlns:a16="http://schemas.microsoft.com/office/drawing/2014/main" id="{596DE777-FF29-4A4D-ABB8-B1E76CA25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140" y="422842"/>
            <a:ext cx="10313719" cy="601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839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Personalizado</PresentationFormat>
  <Paragraphs>17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Gota</vt:lpstr>
      <vt:lpstr>CALOR</vt:lpstr>
      <vt:lpstr>EFECTOS</vt:lpstr>
      <vt:lpstr>FORMAS DE PROPAGACION</vt:lpstr>
      <vt:lpstr>Presentación de PowerPoint</vt:lpstr>
      <vt:lpstr>Presentación de PowerPoint</vt:lpstr>
      <vt:lpstr>Presentación de PowerPoint</vt:lpstr>
      <vt:lpstr>2.CONVECCION</vt:lpstr>
      <vt:lpstr>Presentación de PowerPoint</vt:lpstr>
      <vt:lpstr>Presentación de PowerPoint</vt:lpstr>
      <vt:lpstr>Presentación de PowerPoint</vt:lpstr>
      <vt:lpstr>RADIACCION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CALOR</dc:title>
  <dc:creator>jesusedwinmendozajayo222@gmail.com</dc:creator>
  <cp:lastModifiedBy>Luffi</cp:lastModifiedBy>
  <cp:revision>5</cp:revision>
  <dcterms:created xsi:type="dcterms:W3CDTF">2019-06-06T23:15:19Z</dcterms:created>
  <dcterms:modified xsi:type="dcterms:W3CDTF">2019-06-07T11:48:20Z</dcterms:modified>
</cp:coreProperties>
</file>