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60" r:id="rId4"/>
    <p:sldId id="266" r:id="rId5"/>
    <p:sldId id="258" r:id="rId6"/>
    <p:sldId id="269" r:id="rId7"/>
    <p:sldId id="261" r:id="rId8"/>
    <p:sldId id="268" r:id="rId9"/>
    <p:sldId id="267" r:id="rId10"/>
    <p:sldId id="262" r:id="rId11"/>
    <p:sldId id="265" r:id="rId12"/>
    <p:sldId id="264" r:id="rId13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85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056" y="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A0746-7E01-4318-A1CD-6B9D5C809CE7}" type="datetimeFigureOut">
              <a:rPr lang="es-PE" smtClean="0"/>
              <a:t>19/11/2014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982F2-0589-462D-9D7A-85FE3F91EB5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40650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A0746-7E01-4318-A1CD-6B9D5C809CE7}" type="datetimeFigureOut">
              <a:rPr lang="es-PE" smtClean="0"/>
              <a:t>19/11/2014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982F2-0589-462D-9D7A-85FE3F91EB5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64548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A0746-7E01-4318-A1CD-6B9D5C809CE7}" type="datetimeFigureOut">
              <a:rPr lang="es-PE" smtClean="0"/>
              <a:t>19/11/2014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982F2-0589-462D-9D7A-85FE3F91EB5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54103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A0746-7E01-4318-A1CD-6B9D5C809CE7}" type="datetimeFigureOut">
              <a:rPr lang="es-PE" smtClean="0"/>
              <a:t>19/11/2014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982F2-0589-462D-9D7A-85FE3F91EB5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30634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A0746-7E01-4318-A1CD-6B9D5C809CE7}" type="datetimeFigureOut">
              <a:rPr lang="es-PE" smtClean="0"/>
              <a:t>19/11/2014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982F2-0589-462D-9D7A-85FE3F91EB5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44075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A0746-7E01-4318-A1CD-6B9D5C809CE7}" type="datetimeFigureOut">
              <a:rPr lang="es-PE" smtClean="0"/>
              <a:t>19/11/2014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982F2-0589-462D-9D7A-85FE3F91EB5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03981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A0746-7E01-4318-A1CD-6B9D5C809CE7}" type="datetimeFigureOut">
              <a:rPr lang="es-PE" smtClean="0"/>
              <a:t>19/11/2014</a:t>
            </a:fld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982F2-0589-462D-9D7A-85FE3F91EB5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22137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A0746-7E01-4318-A1CD-6B9D5C809CE7}" type="datetimeFigureOut">
              <a:rPr lang="es-PE" smtClean="0"/>
              <a:t>19/11/2014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982F2-0589-462D-9D7A-85FE3F91EB5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0247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A0746-7E01-4318-A1CD-6B9D5C809CE7}" type="datetimeFigureOut">
              <a:rPr lang="es-PE" smtClean="0"/>
              <a:t>19/11/2014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982F2-0589-462D-9D7A-85FE3F91EB5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03063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A0746-7E01-4318-A1CD-6B9D5C809CE7}" type="datetimeFigureOut">
              <a:rPr lang="es-PE" smtClean="0"/>
              <a:t>19/11/2014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982F2-0589-462D-9D7A-85FE3F91EB5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72257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A0746-7E01-4318-A1CD-6B9D5C809CE7}" type="datetimeFigureOut">
              <a:rPr lang="es-PE" smtClean="0"/>
              <a:t>19/11/2014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982F2-0589-462D-9D7A-85FE3F91EB5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12223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985D3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A0746-7E01-4318-A1CD-6B9D5C809CE7}" type="datetimeFigureOut">
              <a:rPr lang="es-PE" smtClean="0"/>
              <a:t>19/11/2014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982F2-0589-462D-9D7A-85FE3F91EB5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78906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Elipse"/>
          <p:cNvSpPr/>
          <p:nvPr/>
        </p:nvSpPr>
        <p:spPr>
          <a:xfrm>
            <a:off x="7812360" y="44624"/>
            <a:ext cx="1296144" cy="1296144"/>
          </a:xfrm>
          <a:prstGeom prst="ellips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6" name="Picture 2" descr="SENATIa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3" y="44624"/>
            <a:ext cx="1762405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2B2B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Rectángulo redondeado"/>
          <p:cNvSpPr/>
          <p:nvPr/>
        </p:nvSpPr>
        <p:spPr>
          <a:xfrm>
            <a:off x="1043608" y="1196752"/>
            <a:ext cx="7272808" cy="960935"/>
          </a:xfrm>
          <a:prstGeom prst="roundRect">
            <a:avLst/>
          </a:prstGeom>
          <a:solidFill>
            <a:schemeClr val="tx2">
              <a:lumMod val="40000"/>
              <a:lumOff val="60000"/>
              <a:alpha val="2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s-PE" sz="44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RECOMENDACIONES</a:t>
            </a:r>
            <a:endParaRPr lang="es-PE" sz="4400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1115616" y="2276872"/>
            <a:ext cx="7632848" cy="4104456"/>
          </a:xfrm>
          <a:prstGeom prst="roundRect">
            <a:avLst/>
          </a:prstGeom>
          <a:solidFill>
            <a:schemeClr val="tx2">
              <a:lumMod val="40000"/>
              <a:lumOff val="60000"/>
              <a:alpha val="2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es-PE" sz="32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CADA PRESENTACION NO DEBE CONTENER MAS DE 10 LINEAS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s-PE" sz="32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EXPRESIÓN VERBAL CLARA Y FLUIDA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s-PE" sz="32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TAMAÑO DE TEXTO 24-28 (40 SOLO  PARA LA DENOMINASION Y PRESENTACION DEL PROYECTO</a:t>
            </a:r>
          </a:p>
          <a:p>
            <a:pPr marL="571500" indent="-571500" algn="ctr">
              <a:buFont typeface="Wingdings" panose="05000000000000000000" pitchFamily="2" charset="2"/>
              <a:buChar char="ü"/>
            </a:pPr>
            <a:endParaRPr lang="es-PE" sz="3200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20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Elipse"/>
          <p:cNvSpPr/>
          <p:nvPr/>
        </p:nvSpPr>
        <p:spPr>
          <a:xfrm>
            <a:off x="7812360" y="44624"/>
            <a:ext cx="1296144" cy="1296144"/>
          </a:xfrm>
          <a:prstGeom prst="ellips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6" name="Picture 2" descr="SENATIa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3" y="44624"/>
            <a:ext cx="1762405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2B2B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Rectángulo redondeado"/>
          <p:cNvSpPr/>
          <p:nvPr/>
        </p:nvSpPr>
        <p:spPr>
          <a:xfrm>
            <a:off x="323528" y="1628800"/>
            <a:ext cx="4320480" cy="3024336"/>
          </a:xfrm>
          <a:prstGeom prst="roundRect">
            <a:avLst/>
          </a:prstGeom>
          <a:solidFill>
            <a:schemeClr val="tx2">
              <a:lumMod val="40000"/>
              <a:lumOff val="60000"/>
              <a:alpha val="2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s-PE" sz="24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MATERIALES</a:t>
            </a:r>
          </a:p>
          <a:p>
            <a:endParaRPr lang="es-PE" sz="2400" dirty="0" smtClean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s-PE" sz="2400" dirty="0" smtClean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ctr"/>
            <a:endParaRPr lang="es-PE" sz="2400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1835696" y="116632"/>
            <a:ext cx="5832648" cy="1296144"/>
          </a:xfrm>
          <a:prstGeom prst="roundRect">
            <a:avLst/>
          </a:prstGeom>
          <a:solidFill>
            <a:schemeClr val="tx2">
              <a:lumMod val="40000"/>
              <a:lumOff val="60000"/>
              <a:alpha val="2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s-PE" sz="2800" b="1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COSTO DE LA IMPLEMENTACION DEL PROYECTO</a:t>
            </a:r>
            <a:endParaRPr lang="es-PE" sz="2800" b="1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4716016" y="1628800"/>
            <a:ext cx="4320480" cy="3024336"/>
          </a:xfrm>
          <a:prstGeom prst="roundRect">
            <a:avLst/>
          </a:prstGeom>
          <a:solidFill>
            <a:schemeClr val="tx2">
              <a:lumMod val="40000"/>
              <a:lumOff val="60000"/>
              <a:alpha val="2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s-PE" sz="24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MANO DE OBRA</a:t>
            </a:r>
            <a:endParaRPr lang="es-PE" sz="2400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9" name="7 Rectángulo redondeado"/>
          <p:cNvSpPr/>
          <p:nvPr/>
        </p:nvSpPr>
        <p:spPr>
          <a:xfrm>
            <a:off x="1835696" y="4797152"/>
            <a:ext cx="5832648" cy="1296144"/>
          </a:xfrm>
          <a:prstGeom prst="roundRect">
            <a:avLst/>
          </a:prstGeom>
          <a:solidFill>
            <a:schemeClr val="tx2">
              <a:lumMod val="40000"/>
              <a:lumOff val="60000"/>
              <a:alpha val="2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s-PE" sz="2800" b="1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TIEMPO ESTIMADO PARA LA IMPLEMENTACION</a:t>
            </a:r>
            <a:endParaRPr lang="es-PE" sz="2800" b="1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93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Elipse"/>
          <p:cNvSpPr/>
          <p:nvPr/>
        </p:nvSpPr>
        <p:spPr>
          <a:xfrm>
            <a:off x="7812360" y="44624"/>
            <a:ext cx="1296144" cy="1296144"/>
          </a:xfrm>
          <a:prstGeom prst="ellips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6" name="Picture 2" descr="SENATIa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3" y="44624"/>
            <a:ext cx="1762405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2B2B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Rectángulo redondeado"/>
          <p:cNvSpPr/>
          <p:nvPr/>
        </p:nvSpPr>
        <p:spPr>
          <a:xfrm>
            <a:off x="755576" y="1628800"/>
            <a:ext cx="7344816" cy="4896544"/>
          </a:xfrm>
          <a:prstGeom prst="roundRect">
            <a:avLst/>
          </a:prstGeom>
          <a:solidFill>
            <a:schemeClr val="tx2">
              <a:lumMod val="40000"/>
              <a:lumOff val="60000"/>
              <a:alpha val="2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s-PE" sz="24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EJEMPLO: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PE" sz="24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Criterio Técnico.</a:t>
            </a:r>
          </a:p>
          <a:p>
            <a:r>
              <a:rPr lang="es-PE" sz="24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El monto de las inversiones es posible ya que el ingreso mensual del taller (…..) permitiría realizarlo.</a:t>
            </a:r>
          </a:p>
          <a:p>
            <a:r>
              <a:rPr lang="es-PE" sz="24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Los elementos necesarios se encuentran fácilmente en el mercado y es posible utilizar elementos reciclados (chatarrería) lo cual disminuiría los costos.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PE" sz="24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Criterio Financiero.</a:t>
            </a:r>
          </a:p>
          <a:p>
            <a:r>
              <a:rPr lang="es-PE" sz="24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Es posible el financiamiento del proyecto con un ente financiero ya que cuenta con línea de </a:t>
            </a:r>
            <a:r>
              <a:rPr lang="es-PE" sz="2400" dirty="0" err="1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credito</a:t>
            </a:r>
            <a:r>
              <a:rPr lang="es-PE" sz="24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  <a:endParaRPr lang="es-PE" sz="2400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1835696" y="116632"/>
            <a:ext cx="5832648" cy="1296144"/>
          </a:xfrm>
          <a:prstGeom prst="roundRect">
            <a:avLst/>
          </a:prstGeom>
          <a:solidFill>
            <a:schemeClr val="tx2">
              <a:lumMod val="40000"/>
              <a:lumOff val="60000"/>
              <a:alpha val="2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s-PE" sz="2800" b="1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CRITERIOS DE FACTIBILIDAD</a:t>
            </a:r>
            <a:endParaRPr lang="es-PE" sz="2800" b="1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26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Elipse"/>
          <p:cNvSpPr/>
          <p:nvPr/>
        </p:nvSpPr>
        <p:spPr>
          <a:xfrm>
            <a:off x="7812360" y="44624"/>
            <a:ext cx="1296144" cy="1296144"/>
          </a:xfrm>
          <a:prstGeom prst="ellips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6" name="Picture 2" descr="SENATIa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3" y="44624"/>
            <a:ext cx="1762405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2B2B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Rectángulo redondeado"/>
          <p:cNvSpPr/>
          <p:nvPr/>
        </p:nvSpPr>
        <p:spPr>
          <a:xfrm>
            <a:off x="323528" y="1628800"/>
            <a:ext cx="7920880" cy="4896544"/>
          </a:xfrm>
          <a:prstGeom prst="roundRect">
            <a:avLst/>
          </a:prstGeom>
          <a:solidFill>
            <a:schemeClr val="tx2">
              <a:lumMod val="40000"/>
              <a:lumOff val="60000"/>
              <a:alpha val="2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s-PE" sz="24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EJEMPLO:</a:t>
            </a:r>
          </a:p>
          <a:p>
            <a:endParaRPr lang="es-PE" sz="2400" dirty="0" smtClean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s-PE" sz="24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El aumento del numero de servicios sin el proyecto vs el numero de servicios con la implementación del proyecto</a:t>
            </a:r>
          </a:p>
        </p:txBody>
      </p:sp>
      <p:sp>
        <p:nvSpPr>
          <p:cNvPr id="8" name="7 Rectángulo redondeado"/>
          <p:cNvSpPr/>
          <p:nvPr/>
        </p:nvSpPr>
        <p:spPr>
          <a:xfrm>
            <a:off x="1835696" y="116632"/>
            <a:ext cx="5832648" cy="1296144"/>
          </a:xfrm>
          <a:prstGeom prst="roundRect">
            <a:avLst/>
          </a:prstGeom>
          <a:solidFill>
            <a:schemeClr val="tx2">
              <a:lumMod val="40000"/>
              <a:lumOff val="60000"/>
              <a:alpha val="2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s-PE" sz="2800" b="1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BENEFICIOS MEDIBLES  QUE BRINDARA EL PROYECTO EN EL TALLER</a:t>
            </a:r>
            <a:endParaRPr lang="es-PE" sz="2800" b="1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67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PE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PROYECTO DE INNOVACION </a:t>
            </a:r>
            <a:endParaRPr lang="es-PE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PE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" name="4 Elipse"/>
          <p:cNvSpPr/>
          <p:nvPr/>
        </p:nvSpPr>
        <p:spPr>
          <a:xfrm>
            <a:off x="7812360" y="44624"/>
            <a:ext cx="1296144" cy="1296144"/>
          </a:xfrm>
          <a:prstGeom prst="ellips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6" name="Picture 2" descr="SENATIa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3" y="44624"/>
            <a:ext cx="1762405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2B2B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205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Elipse"/>
          <p:cNvSpPr/>
          <p:nvPr/>
        </p:nvSpPr>
        <p:spPr>
          <a:xfrm>
            <a:off x="7812360" y="44624"/>
            <a:ext cx="1296144" cy="1296144"/>
          </a:xfrm>
          <a:prstGeom prst="ellips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6" name="Picture 2" descr="SENATIa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3" y="44624"/>
            <a:ext cx="1762405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2B2B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Rectángulo redondeado"/>
          <p:cNvSpPr/>
          <p:nvPr/>
        </p:nvSpPr>
        <p:spPr>
          <a:xfrm>
            <a:off x="1115616" y="1124744"/>
            <a:ext cx="7272808" cy="1296144"/>
          </a:xfrm>
          <a:prstGeom prst="roundRect">
            <a:avLst/>
          </a:prstGeom>
          <a:solidFill>
            <a:schemeClr val="tx2">
              <a:lumMod val="40000"/>
              <a:lumOff val="60000"/>
              <a:alpha val="2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s-PE" sz="44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PRESENTACION DEL APRENDIZ</a:t>
            </a:r>
            <a:endParaRPr lang="es-PE" sz="4400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1115616" y="2852936"/>
            <a:ext cx="7632848" cy="3553223"/>
          </a:xfrm>
          <a:prstGeom prst="roundRect">
            <a:avLst/>
          </a:prstGeom>
          <a:solidFill>
            <a:schemeClr val="tx2">
              <a:lumMod val="40000"/>
              <a:lumOff val="60000"/>
              <a:alpha val="2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s-PE" sz="40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NOMBRES:</a:t>
            </a:r>
          </a:p>
          <a:p>
            <a:pPr algn="ctr"/>
            <a:r>
              <a:rPr lang="es-PE" sz="40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CESAR CABRERA PEÑA</a:t>
            </a:r>
          </a:p>
          <a:p>
            <a:r>
              <a:rPr lang="es-PE" sz="40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ESPECIALIDAD:</a:t>
            </a:r>
          </a:p>
          <a:p>
            <a:pPr algn="ctr"/>
            <a:r>
              <a:rPr lang="es-PE" sz="40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MECANICA AUTOMOTRIZ</a:t>
            </a:r>
          </a:p>
        </p:txBody>
      </p:sp>
    </p:spTree>
    <p:extLst>
      <p:ext uri="{BB962C8B-B14F-4D97-AF65-F5344CB8AC3E}">
        <p14:creationId xmlns:p14="http://schemas.microsoft.com/office/powerpoint/2010/main" val="367968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Elipse"/>
          <p:cNvSpPr/>
          <p:nvPr/>
        </p:nvSpPr>
        <p:spPr>
          <a:xfrm>
            <a:off x="7812360" y="44624"/>
            <a:ext cx="1296144" cy="1296144"/>
          </a:xfrm>
          <a:prstGeom prst="ellips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6" name="Picture 2" descr="SENATIa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3" y="44624"/>
            <a:ext cx="1762405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2B2B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Rectángulo redondeado"/>
          <p:cNvSpPr/>
          <p:nvPr/>
        </p:nvSpPr>
        <p:spPr>
          <a:xfrm>
            <a:off x="1115616" y="1412776"/>
            <a:ext cx="7272808" cy="960935"/>
          </a:xfrm>
          <a:prstGeom prst="roundRect">
            <a:avLst/>
          </a:prstGeom>
          <a:solidFill>
            <a:schemeClr val="tx2">
              <a:lumMod val="40000"/>
              <a:lumOff val="60000"/>
              <a:alpha val="2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s-PE" sz="44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DENOMINACION</a:t>
            </a:r>
            <a:endParaRPr lang="es-PE" sz="4400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1115616" y="2852936"/>
            <a:ext cx="7632848" cy="3553223"/>
          </a:xfrm>
          <a:prstGeom prst="roundRect">
            <a:avLst/>
          </a:prstGeom>
          <a:solidFill>
            <a:schemeClr val="tx2">
              <a:lumMod val="40000"/>
              <a:lumOff val="60000"/>
              <a:alpha val="2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s-PE" sz="40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EJEMPLO:</a:t>
            </a:r>
          </a:p>
          <a:p>
            <a:pPr algn="ctr"/>
            <a:r>
              <a:rPr lang="es-PE" sz="40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“DISEÑO Y FABRICACION DE UNA MESA DE TRABAJO PARA LA REPARACION DE MOTORES”</a:t>
            </a:r>
            <a:endParaRPr lang="es-PE" sz="4000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39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Elipse"/>
          <p:cNvSpPr/>
          <p:nvPr/>
        </p:nvSpPr>
        <p:spPr>
          <a:xfrm>
            <a:off x="7812360" y="44624"/>
            <a:ext cx="1296144" cy="1296144"/>
          </a:xfrm>
          <a:prstGeom prst="ellips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6" name="Picture 2" descr="SENATIa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3" y="44624"/>
            <a:ext cx="1762405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2B2B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Rectángulo redondeado"/>
          <p:cNvSpPr/>
          <p:nvPr/>
        </p:nvSpPr>
        <p:spPr>
          <a:xfrm>
            <a:off x="1187624" y="1340768"/>
            <a:ext cx="7272808" cy="5256584"/>
          </a:xfrm>
          <a:prstGeom prst="roundRect">
            <a:avLst/>
          </a:prstGeom>
          <a:solidFill>
            <a:schemeClr val="tx2">
              <a:lumMod val="40000"/>
              <a:lumOff val="60000"/>
              <a:alpha val="2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s-PE" sz="24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¿QUE MEJORAS SE ESPERA OBTENER CON EL PROYECTO DE INNOVACION?</a:t>
            </a:r>
          </a:p>
          <a:p>
            <a:r>
              <a:rPr lang="es-PE" sz="24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EJEMPLO 1:</a:t>
            </a:r>
          </a:p>
          <a:p>
            <a:endParaRPr lang="es-PE" sz="2400" dirty="0" smtClean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ctr"/>
            <a:r>
              <a:rPr lang="es-PE" sz="24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“CON LA IMPLEMENTACION DEL PROYECTO SE ESPERA MEJORAR LA CALIDAD DEL SERVICIO,OPTIMIZAR EL TIEMPO DE REPARACION Y POR LO TANTO AUMENTAR LOS INGRESOS DEL TALLER”</a:t>
            </a:r>
            <a:endParaRPr lang="es-PE" sz="2400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1835696" y="116632"/>
            <a:ext cx="5832648" cy="960935"/>
          </a:xfrm>
          <a:prstGeom prst="roundRect">
            <a:avLst/>
          </a:prstGeom>
          <a:solidFill>
            <a:schemeClr val="tx2">
              <a:lumMod val="40000"/>
              <a:lumOff val="60000"/>
              <a:alpha val="2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s-PE" sz="44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OBJETIVOS</a:t>
            </a:r>
            <a:endParaRPr lang="es-PE" sz="4400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01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Elipse"/>
          <p:cNvSpPr/>
          <p:nvPr/>
        </p:nvSpPr>
        <p:spPr>
          <a:xfrm>
            <a:off x="7812360" y="44624"/>
            <a:ext cx="1296144" cy="1296144"/>
          </a:xfrm>
          <a:prstGeom prst="ellips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6" name="Picture 2" descr="SENATIa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3" y="44624"/>
            <a:ext cx="1762405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2B2B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Rectángulo redondeado"/>
          <p:cNvSpPr/>
          <p:nvPr/>
        </p:nvSpPr>
        <p:spPr>
          <a:xfrm>
            <a:off x="1187624" y="1844824"/>
            <a:ext cx="7272808" cy="4680520"/>
          </a:xfrm>
          <a:prstGeom prst="roundRect">
            <a:avLst/>
          </a:prstGeom>
          <a:solidFill>
            <a:schemeClr val="tx2">
              <a:lumMod val="40000"/>
              <a:lumOff val="60000"/>
              <a:alpha val="2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s-PE" sz="28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Ejemplo 2:</a:t>
            </a:r>
          </a:p>
          <a:p>
            <a:endParaRPr lang="es-PE" sz="2800" dirty="0" smtClean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ctr"/>
            <a:r>
              <a:rPr lang="es-PE" sz="28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El </a:t>
            </a:r>
            <a:r>
              <a:rPr lang="es-PE" sz="2800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objetivo principal de este </a:t>
            </a:r>
            <a:r>
              <a:rPr lang="es-PE" sz="28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proyecto </a:t>
            </a:r>
            <a:r>
              <a:rPr lang="es-PE" sz="2800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es </a:t>
            </a:r>
            <a:r>
              <a:rPr lang="es-PE" sz="28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“mejorar </a:t>
            </a:r>
            <a:r>
              <a:rPr lang="es-PE" sz="2800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los </a:t>
            </a:r>
            <a:r>
              <a:rPr lang="es-PE" sz="28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procesos operativos, </a:t>
            </a:r>
            <a:r>
              <a:rPr lang="es-PE" sz="2800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y así lograr </a:t>
            </a:r>
            <a:r>
              <a:rPr lang="es-PE" sz="28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un desempeño de </a:t>
            </a:r>
            <a:r>
              <a:rPr lang="es-PE" sz="2800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nivel empresarial y competitivo en el campo </a:t>
            </a:r>
            <a:r>
              <a:rPr lang="es-PE" sz="28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Automotriz”</a:t>
            </a:r>
            <a:endParaRPr lang="es-PE" sz="2800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1763688" y="116632"/>
            <a:ext cx="6048672" cy="1584176"/>
          </a:xfrm>
          <a:prstGeom prst="roundRect">
            <a:avLst/>
          </a:prstGeom>
          <a:solidFill>
            <a:schemeClr val="tx2">
              <a:lumMod val="40000"/>
              <a:lumOff val="60000"/>
              <a:alpha val="2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s-PE" sz="44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OBJETIVO</a:t>
            </a:r>
          </a:p>
          <a:p>
            <a:pPr algn="ctr"/>
            <a:r>
              <a:rPr lang="es-PE" sz="44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(otro ejemplo)</a:t>
            </a:r>
            <a:endParaRPr lang="es-PE" sz="4400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15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Elipse"/>
          <p:cNvSpPr/>
          <p:nvPr/>
        </p:nvSpPr>
        <p:spPr>
          <a:xfrm>
            <a:off x="7812360" y="44624"/>
            <a:ext cx="1296144" cy="1296144"/>
          </a:xfrm>
          <a:prstGeom prst="ellips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6" name="Picture 2" descr="SENATIa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3" y="44624"/>
            <a:ext cx="1762405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2B2B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Rectángulo redondeado"/>
          <p:cNvSpPr/>
          <p:nvPr/>
        </p:nvSpPr>
        <p:spPr>
          <a:xfrm>
            <a:off x="1187624" y="1556792"/>
            <a:ext cx="7272808" cy="4896544"/>
          </a:xfrm>
          <a:prstGeom prst="roundRect">
            <a:avLst/>
          </a:prstGeom>
          <a:solidFill>
            <a:schemeClr val="tx2">
              <a:lumMod val="40000"/>
              <a:lumOff val="60000"/>
              <a:alpha val="2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s-PE" sz="24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Actualmente los servicios de reparación se realizan de forma muy precaria presentándose los siguientes dificultades: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PE" sz="24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Incomodidad al realizar los trabajos de reparación ya que muchas veces la reparación se realiza en el suelo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PE" sz="24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Riesgo de accidentes ya que se obstruyendo el libre transito.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PE" sz="24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Contaminación ya que se produce el derrame de los aceites.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s-PE" sz="2400" dirty="0" smtClean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s-PE" sz="2400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1835696" y="116632"/>
            <a:ext cx="5832648" cy="792088"/>
          </a:xfrm>
          <a:prstGeom prst="roundRect">
            <a:avLst/>
          </a:prstGeom>
          <a:solidFill>
            <a:schemeClr val="tx2">
              <a:lumMod val="40000"/>
              <a:lumOff val="60000"/>
              <a:alpha val="2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s-PE" sz="2800" b="1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BREVE  ANTECEDENTE</a:t>
            </a:r>
            <a:endParaRPr lang="es-PE" sz="2800" b="1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64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Elipse"/>
          <p:cNvSpPr/>
          <p:nvPr/>
        </p:nvSpPr>
        <p:spPr>
          <a:xfrm>
            <a:off x="7812360" y="44624"/>
            <a:ext cx="1296144" cy="1296144"/>
          </a:xfrm>
          <a:prstGeom prst="ellips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6" name="Picture 2" descr="SENATIa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3" y="44624"/>
            <a:ext cx="1762405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2B2B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Rectángulo redondeado"/>
          <p:cNvSpPr/>
          <p:nvPr/>
        </p:nvSpPr>
        <p:spPr>
          <a:xfrm>
            <a:off x="1187624" y="1556792"/>
            <a:ext cx="7272808" cy="4896544"/>
          </a:xfrm>
          <a:prstGeom prst="roundRect">
            <a:avLst/>
          </a:prstGeom>
          <a:solidFill>
            <a:schemeClr val="tx2">
              <a:lumMod val="40000"/>
              <a:lumOff val="60000"/>
              <a:alpha val="2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s-PE" sz="2400" dirty="0">
                <a:solidFill>
                  <a:srgbClr val="002060"/>
                </a:solidFill>
              </a:rPr>
              <a:t>Actualmente el Taller Automotriz </a:t>
            </a:r>
            <a:r>
              <a:rPr lang="es-PE" sz="2400" dirty="0" smtClean="0">
                <a:solidFill>
                  <a:srgbClr val="002060"/>
                </a:solidFill>
              </a:rPr>
              <a:t>J.R. </a:t>
            </a:r>
            <a:r>
              <a:rPr lang="es-PE" sz="2400" dirty="0">
                <a:solidFill>
                  <a:srgbClr val="002060"/>
                </a:solidFill>
              </a:rPr>
              <a:t>posee </a:t>
            </a:r>
            <a:r>
              <a:rPr lang="es-PE" sz="2400" dirty="0" smtClean="0">
                <a:solidFill>
                  <a:srgbClr val="002060"/>
                </a:solidFill>
              </a:rPr>
              <a:t>un inadecuado </a:t>
            </a:r>
            <a:r>
              <a:rPr lang="es-PE" sz="2400" dirty="0">
                <a:solidFill>
                  <a:srgbClr val="002060"/>
                </a:solidFill>
              </a:rPr>
              <a:t>manejo en la parte Operativa y Administrativa, </a:t>
            </a:r>
            <a:r>
              <a:rPr lang="es-PE" sz="2400" b="1" dirty="0">
                <a:solidFill>
                  <a:srgbClr val="002060"/>
                </a:solidFill>
              </a:rPr>
              <a:t>problemática </a:t>
            </a:r>
            <a:r>
              <a:rPr lang="es-PE" sz="2400" dirty="0">
                <a:solidFill>
                  <a:srgbClr val="002060"/>
                </a:solidFill>
              </a:rPr>
              <a:t>que </a:t>
            </a:r>
            <a:r>
              <a:rPr lang="es-PE" sz="2400" dirty="0" smtClean="0">
                <a:solidFill>
                  <a:srgbClr val="002060"/>
                </a:solidFill>
              </a:rPr>
              <a:t>ha ocasiona </a:t>
            </a:r>
            <a:r>
              <a:rPr lang="es-PE" sz="2400" dirty="0">
                <a:solidFill>
                  <a:srgbClr val="002060"/>
                </a:solidFill>
              </a:rPr>
              <a:t>una serie </a:t>
            </a:r>
            <a:r>
              <a:rPr lang="es-PE" sz="2400" dirty="0" smtClean="0">
                <a:solidFill>
                  <a:srgbClr val="002060"/>
                </a:solidFill>
              </a:rPr>
              <a:t>de inconvenientes </a:t>
            </a:r>
            <a:r>
              <a:rPr lang="es-PE" sz="2400" dirty="0">
                <a:solidFill>
                  <a:srgbClr val="002060"/>
                </a:solidFill>
              </a:rPr>
              <a:t>tanto en la planificación </a:t>
            </a:r>
            <a:r>
              <a:rPr lang="es-PE" sz="2400" dirty="0" smtClean="0">
                <a:solidFill>
                  <a:srgbClr val="002060"/>
                </a:solidFill>
              </a:rPr>
              <a:t>, manejo </a:t>
            </a:r>
            <a:r>
              <a:rPr lang="es-PE" sz="2400" dirty="0">
                <a:solidFill>
                  <a:srgbClr val="002060"/>
                </a:solidFill>
              </a:rPr>
              <a:t>de los </a:t>
            </a:r>
            <a:r>
              <a:rPr lang="es-PE" sz="2400" dirty="0" smtClean="0">
                <a:solidFill>
                  <a:srgbClr val="002060"/>
                </a:solidFill>
              </a:rPr>
              <a:t>recursos y </a:t>
            </a:r>
            <a:r>
              <a:rPr lang="es-PE" sz="2400" dirty="0">
                <a:solidFill>
                  <a:srgbClr val="002060"/>
                </a:solidFill>
              </a:rPr>
              <a:t>en </a:t>
            </a:r>
            <a:r>
              <a:rPr lang="es-PE" sz="2400" dirty="0" smtClean="0">
                <a:solidFill>
                  <a:srgbClr val="002060"/>
                </a:solidFill>
              </a:rPr>
              <a:t>términos </a:t>
            </a:r>
            <a:r>
              <a:rPr lang="es-PE" sz="2400" dirty="0">
                <a:solidFill>
                  <a:srgbClr val="002060"/>
                </a:solidFill>
              </a:rPr>
              <a:t>de calidad para los clientes.</a:t>
            </a:r>
          </a:p>
          <a:p>
            <a:r>
              <a:rPr lang="es-PE" sz="2400" dirty="0" smtClean="0">
                <a:solidFill>
                  <a:srgbClr val="002060"/>
                </a:solidFill>
              </a:rPr>
              <a:t>En el </a:t>
            </a:r>
            <a:r>
              <a:rPr lang="es-PE" sz="2400" dirty="0">
                <a:solidFill>
                  <a:srgbClr val="002060"/>
                </a:solidFill>
              </a:rPr>
              <a:t>Taller </a:t>
            </a:r>
            <a:r>
              <a:rPr lang="es-PE" sz="2400" dirty="0" smtClean="0">
                <a:solidFill>
                  <a:srgbClr val="002060"/>
                </a:solidFill>
              </a:rPr>
              <a:t>Automotriz J.R</a:t>
            </a:r>
            <a:r>
              <a:rPr lang="es-PE" sz="2400" dirty="0">
                <a:solidFill>
                  <a:srgbClr val="002060"/>
                </a:solidFill>
              </a:rPr>
              <a:t>., se evidencia los siguientes problemas: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PE" sz="2400" dirty="0" smtClean="0">
                <a:solidFill>
                  <a:srgbClr val="002060"/>
                </a:solidFill>
              </a:rPr>
              <a:t>Ambientes inadecuados para el servicio</a:t>
            </a:r>
            <a:r>
              <a:rPr lang="es-PE" sz="24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PE" sz="24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Insuficiente herramientas </a:t>
            </a:r>
            <a:r>
              <a:rPr lang="es-PE" sz="2400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y </a:t>
            </a:r>
            <a:r>
              <a:rPr lang="es-PE" sz="24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equipos.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PE" sz="24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Falta de organización y planificación de los procedimientos de trabajo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s-PE" sz="2400" dirty="0" smtClean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s-PE" sz="2400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1835696" y="116632"/>
            <a:ext cx="5832648" cy="1008112"/>
          </a:xfrm>
          <a:prstGeom prst="roundRect">
            <a:avLst/>
          </a:prstGeom>
          <a:solidFill>
            <a:schemeClr val="tx2">
              <a:lumMod val="40000"/>
              <a:lumOff val="60000"/>
              <a:alpha val="62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s-PE" sz="2800" b="1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BREVE  ANTECEDENTE</a:t>
            </a:r>
          </a:p>
          <a:p>
            <a:pPr algn="ctr"/>
            <a:r>
              <a:rPr lang="es-PE" sz="2800" b="1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(otro modelo)</a:t>
            </a:r>
            <a:endParaRPr lang="es-PE" sz="2800" b="1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40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Elipse"/>
          <p:cNvSpPr/>
          <p:nvPr/>
        </p:nvSpPr>
        <p:spPr>
          <a:xfrm>
            <a:off x="7812360" y="44624"/>
            <a:ext cx="1296144" cy="1296144"/>
          </a:xfrm>
          <a:prstGeom prst="ellips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6" name="Picture 2" descr="SENATIa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3" y="44624"/>
            <a:ext cx="1762405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2B2B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Rectángulo redondeado"/>
          <p:cNvSpPr/>
          <p:nvPr/>
        </p:nvSpPr>
        <p:spPr>
          <a:xfrm>
            <a:off x="882485" y="1556792"/>
            <a:ext cx="7865979" cy="4896544"/>
          </a:xfrm>
          <a:prstGeom prst="roundRect">
            <a:avLst/>
          </a:prstGeom>
          <a:solidFill>
            <a:schemeClr val="tx2">
              <a:lumMod val="40000"/>
              <a:lumOff val="60000"/>
              <a:alpha val="2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s-PE" sz="2400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En atención a </a:t>
            </a:r>
            <a:r>
              <a:rPr lang="es-PE" sz="24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los problemas definidos este proyecto servirá </a:t>
            </a:r>
            <a:r>
              <a:rPr lang="es-PE" sz="2400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para plantear una propuesta de </a:t>
            </a:r>
            <a:r>
              <a:rPr lang="es-PE" sz="24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mejora en el procesos de REPARACION DE MOTORES.</a:t>
            </a:r>
          </a:p>
          <a:p>
            <a:r>
              <a:rPr lang="es-PE" sz="24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Este proyecto consiste en el DISEÑO Y CONSTRUCCION DE UNA MESA DE TRABAJO.</a:t>
            </a:r>
          </a:p>
          <a:p>
            <a:r>
              <a:rPr lang="es-PE" sz="24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La </a:t>
            </a:r>
            <a:r>
              <a:rPr lang="es-PE" sz="2400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mesa será construida de planchas de acero de 1/8” de y soportadas por tubos de 3 “ de </a:t>
            </a:r>
            <a:r>
              <a:rPr lang="es-PE" sz="24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diámetro, haciéndolo muy resistente y duradero.</a:t>
            </a:r>
          </a:p>
          <a:p>
            <a:r>
              <a:rPr lang="es-PE" sz="24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Los distintos elementos serán soldados eléctricamente, los bordes de la mesa serán redondeados para reducir riesgo de cortes……………………………….</a:t>
            </a:r>
          </a:p>
        </p:txBody>
      </p:sp>
      <p:sp>
        <p:nvSpPr>
          <p:cNvPr id="8" name="7 Rectángulo redondeado"/>
          <p:cNvSpPr/>
          <p:nvPr/>
        </p:nvSpPr>
        <p:spPr>
          <a:xfrm>
            <a:off x="1835696" y="116632"/>
            <a:ext cx="5832648" cy="1296144"/>
          </a:xfrm>
          <a:prstGeom prst="roundRect">
            <a:avLst/>
          </a:prstGeom>
          <a:solidFill>
            <a:schemeClr val="tx2">
              <a:lumMod val="40000"/>
              <a:lumOff val="60000"/>
              <a:alpha val="2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s-PE" sz="2800" b="1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BREVE DESCRIPCION DEL PROYECTO</a:t>
            </a:r>
            <a:endParaRPr lang="es-PE" sz="2800" b="1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71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486</Words>
  <Application>Microsoft Office PowerPoint</Application>
  <PresentationFormat>Presentación en pantalla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Presentación de PowerPoint</vt:lpstr>
      <vt:lpstr>PROYECTO DE INNOVACION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PROYECTO DE INNOVACION</dc:title>
  <dc:creator>siguas</dc:creator>
  <cp:lastModifiedBy>black-deker</cp:lastModifiedBy>
  <cp:revision>21</cp:revision>
  <dcterms:created xsi:type="dcterms:W3CDTF">2014-11-15T10:54:05Z</dcterms:created>
  <dcterms:modified xsi:type="dcterms:W3CDTF">2014-11-19T14:31:31Z</dcterms:modified>
</cp:coreProperties>
</file>