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74" autoAdjust="0"/>
  </p:normalViewPr>
  <p:slideViewPr>
    <p:cSldViewPr>
      <p:cViewPr varScale="1">
        <p:scale>
          <a:sx n="63" d="100"/>
          <a:sy n="63" d="100"/>
        </p:scale>
        <p:origin x="-150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s-ES" smtClean="0"/>
              <a:t>Haga clic para modificar el estilo de título del patrón</a:t>
            </a:r>
            <a:endParaRPr lang="en-US" dirty="0"/>
          </a:p>
        </p:txBody>
      </p:sp>
      <p:sp>
        <p:nvSpPr>
          <p:cNvPr id="11" name="Date Placeholder 10"/>
          <p:cNvSpPr>
            <a:spLocks noGrp="1"/>
          </p:cNvSpPr>
          <p:nvPr>
            <p:ph type="dt" sz="half" idx="10"/>
          </p:nvPr>
        </p:nvSpPr>
        <p:spPr bwMode="black"/>
        <p:txBody>
          <a:bodyPr/>
          <a:lstStyle/>
          <a:p>
            <a:fld id="{46738B9E-7A95-4006-87B9-B9550FC28C70}" type="datetimeFigureOut">
              <a:rPr lang="es-PE" smtClean="0"/>
              <a:t>06/06/2019</a:t>
            </a:fld>
            <a:endParaRPr lang="es-PE"/>
          </a:p>
        </p:txBody>
      </p:sp>
      <p:sp>
        <p:nvSpPr>
          <p:cNvPr id="17" name="Slide Number Placeholder 16"/>
          <p:cNvSpPr>
            <a:spLocks noGrp="1"/>
          </p:cNvSpPr>
          <p:nvPr>
            <p:ph type="sldNum" sz="quarter" idx="11"/>
          </p:nvPr>
        </p:nvSpPr>
        <p:spPr/>
        <p:txBody>
          <a:bodyPr/>
          <a:lstStyle/>
          <a:p>
            <a:fld id="{5CA8CE43-9AE2-4DF4-8F01-C53BCC9EB394}" type="slidenum">
              <a:rPr lang="es-PE" smtClean="0"/>
              <a:t>‹Nº›</a:t>
            </a:fld>
            <a:endParaRPr lang="es-PE"/>
          </a:p>
        </p:txBody>
      </p:sp>
      <p:sp>
        <p:nvSpPr>
          <p:cNvPr id="19" name="Footer Placeholder 18"/>
          <p:cNvSpPr>
            <a:spLocks noGrp="1"/>
          </p:cNvSpPr>
          <p:nvPr>
            <p:ph type="ftr" sz="quarter" idx="12"/>
          </p:nvPr>
        </p:nvSpPr>
        <p:spPr/>
        <p:txBody>
          <a:bodyPr/>
          <a:lstStyle/>
          <a:p>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6738B9E-7A95-4006-87B9-B9550FC28C70}" type="datetimeFigureOut">
              <a:rPr lang="es-PE" smtClean="0"/>
              <a:t>06/06/2019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5CA8CE43-9AE2-4DF4-8F01-C53BCC9EB394}" type="slidenum">
              <a:rPr lang="es-PE" smtClean="0"/>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6738B9E-7A95-4006-87B9-B9550FC28C70}" type="datetimeFigureOut">
              <a:rPr lang="es-PE" smtClean="0"/>
              <a:t>06/06/2019</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5CA8CE43-9AE2-4DF4-8F01-C53BCC9EB394}" type="slidenum">
              <a:rPr lang="es-PE" smtClean="0"/>
              <a:t>‹Nº›</a:t>
            </a:fld>
            <a:endParaRPr lang="es-PE"/>
          </a:p>
        </p:txBody>
      </p:sp>
      <p:sp>
        <p:nvSpPr>
          <p:cNvPr id="2" name="Vertical Title 1"/>
          <p:cNvSpPr>
            <a:spLocks noGrp="1"/>
          </p:cNvSpPr>
          <p:nvPr>
            <p:ph type="title" orient="vert"/>
          </p:nvPr>
        </p:nvSpPr>
        <p:spPr>
          <a:xfrm>
            <a:off x="7239000" y="914401"/>
            <a:ext cx="926980" cy="5029200"/>
          </a:xfrm>
        </p:spPr>
        <p:txBody>
          <a:bodyPr vert="eaVert"/>
          <a:lstStyle/>
          <a:p>
            <a:r>
              <a:rPr lang="es-ES" smtClean="0"/>
              <a:t>Haga clic para modificar el estilo de título del patrón</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9" name="Title 8"/>
          <p:cNvSpPr>
            <a:spLocks noGrp="1"/>
          </p:cNvSpPr>
          <p:nvPr>
            <p:ph type="title"/>
          </p:nvPr>
        </p:nvSpPr>
        <p:spPr/>
        <p:txBody>
          <a:bodyPr/>
          <a:lstStyle/>
          <a:p>
            <a:r>
              <a:rPr lang="es-ES" smtClean="0"/>
              <a:t>Haga clic para modificar el estilo de título del patrón</a:t>
            </a:r>
            <a:endParaRPr lang="en-US"/>
          </a:p>
        </p:txBody>
      </p:sp>
      <p:sp>
        <p:nvSpPr>
          <p:cNvPr id="11" name="Date Placeholder 10"/>
          <p:cNvSpPr>
            <a:spLocks noGrp="1"/>
          </p:cNvSpPr>
          <p:nvPr>
            <p:ph type="dt" sz="half" idx="14"/>
          </p:nvPr>
        </p:nvSpPr>
        <p:spPr/>
        <p:txBody>
          <a:bodyPr/>
          <a:lstStyle/>
          <a:p>
            <a:fld id="{46738B9E-7A95-4006-87B9-B9550FC28C70}" type="datetimeFigureOut">
              <a:rPr lang="es-PE" smtClean="0"/>
              <a:t>06/06/2019</a:t>
            </a:fld>
            <a:endParaRPr lang="es-PE"/>
          </a:p>
        </p:txBody>
      </p:sp>
      <p:sp>
        <p:nvSpPr>
          <p:cNvPr id="12" name="Slide Number Placeholder 11"/>
          <p:cNvSpPr>
            <a:spLocks noGrp="1"/>
          </p:cNvSpPr>
          <p:nvPr>
            <p:ph type="sldNum" sz="quarter" idx="15"/>
          </p:nvPr>
        </p:nvSpPr>
        <p:spPr/>
        <p:txBody>
          <a:bodyPr/>
          <a:lstStyle/>
          <a:p>
            <a:fld id="{5CA8CE43-9AE2-4DF4-8F01-C53BCC9EB394}" type="slidenum">
              <a:rPr lang="es-PE" smtClean="0"/>
              <a:t>‹Nº›</a:t>
            </a:fld>
            <a:endParaRPr lang="es-PE"/>
          </a:p>
        </p:txBody>
      </p:sp>
      <p:sp>
        <p:nvSpPr>
          <p:cNvPr id="13" name="Footer Placeholder 12"/>
          <p:cNvSpPr>
            <a:spLocks noGrp="1"/>
          </p:cNvSpPr>
          <p:nvPr>
            <p:ph type="ftr" sz="quarter" idx="16"/>
          </p:nvPr>
        </p:nvSpPr>
        <p:spPr/>
        <p:txBody>
          <a:bodyPr/>
          <a:lstStyle/>
          <a:p>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s-ES" smtClean="0"/>
              <a:t>Haga clic para modificar el estilo de título del patrón</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3" name="Date Placeholder 12"/>
          <p:cNvSpPr>
            <a:spLocks noGrp="1"/>
          </p:cNvSpPr>
          <p:nvPr>
            <p:ph type="dt" sz="half" idx="10"/>
          </p:nvPr>
        </p:nvSpPr>
        <p:spPr/>
        <p:txBody>
          <a:bodyPr/>
          <a:lstStyle/>
          <a:p>
            <a:fld id="{46738B9E-7A95-4006-87B9-B9550FC28C70}" type="datetimeFigureOut">
              <a:rPr lang="es-PE" smtClean="0"/>
              <a:t>06/06/2019</a:t>
            </a:fld>
            <a:endParaRPr lang="es-PE"/>
          </a:p>
        </p:txBody>
      </p:sp>
      <p:sp>
        <p:nvSpPr>
          <p:cNvPr id="14" name="Slide Number Placeholder 13"/>
          <p:cNvSpPr>
            <a:spLocks noGrp="1"/>
          </p:cNvSpPr>
          <p:nvPr>
            <p:ph type="sldNum" sz="quarter" idx="11"/>
          </p:nvPr>
        </p:nvSpPr>
        <p:spPr/>
        <p:txBody>
          <a:bodyPr/>
          <a:lstStyle/>
          <a:p>
            <a:fld id="{5CA8CE43-9AE2-4DF4-8F01-C53BCC9EB394}" type="slidenum">
              <a:rPr lang="es-PE" smtClean="0"/>
              <a:t>‹Nº›</a:t>
            </a:fld>
            <a:endParaRPr lang="es-PE"/>
          </a:p>
        </p:txBody>
      </p:sp>
      <p:sp>
        <p:nvSpPr>
          <p:cNvPr id="15" name="Footer Placeholder 14"/>
          <p:cNvSpPr>
            <a:spLocks noGrp="1"/>
          </p:cNvSpPr>
          <p:nvPr>
            <p:ph type="ftr" sz="quarter" idx="12"/>
          </p:nvPr>
        </p:nvSpPr>
        <p:spPr/>
        <p:txBody>
          <a:bodyPr/>
          <a:lstStyle/>
          <a:p>
            <a:endParaRPr lang="es-P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9" name="Date Placeholder 8"/>
          <p:cNvSpPr>
            <a:spLocks noGrp="1"/>
          </p:cNvSpPr>
          <p:nvPr>
            <p:ph type="dt" sz="half" idx="15"/>
          </p:nvPr>
        </p:nvSpPr>
        <p:spPr/>
        <p:txBody>
          <a:bodyPr/>
          <a:lstStyle/>
          <a:p>
            <a:fld id="{46738B9E-7A95-4006-87B9-B9550FC28C70}" type="datetimeFigureOut">
              <a:rPr lang="es-PE" smtClean="0"/>
              <a:t>06/06/2019</a:t>
            </a:fld>
            <a:endParaRPr lang="es-PE"/>
          </a:p>
        </p:txBody>
      </p:sp>
      <p:sp>
        <p:nvSpPr>
          <p:cNvPr id="12" name="Slide Number Placeholder 11"/>
          <p:cNvSpPr>
            <a:spLocks noGrp="1"/>
          </p:cNvSpPr>
          <p:nvPr>
            <p:ph type="sldNum" sz="quarter" idx="16"/>
          </p:nvPr>
        </p:nvSpPr>
        <p:spPr/>
        <p:txBody>
          <a:bodyPr/>
          <a:lstStyle/>
          <a:p>
            <a:fld id="{5CA8CE43-9AE2-4DF4-8F01-C53BCC9EB394}" type="slidenum">
              <a:rPr lang="es-PE" smtClean="0"/>
              <a:t>‹Nº›</a:t>
            </a:fld>
            <a:endParaRPr lang="es-PE"/>
          </a:p>
        </p:txBody>
      </p:sp>
      <p:sp>
        <p:nvSpPr>
          <p:cNvPr id="13" name="Footer Placeholder 12"/>
          <p:cNvSpPr>
            <a:spLocks noGrp="1"/>
          </p:cNvSpPr>
          <p:nvPr>
            <p:ph type="ftr" sz="quarter" idx="17"/>
          </p:nvPr>
        </p:nvSpPr>
        <p:spPr/>
        <p:txBody>
          <a:bodyPr/>
          <a:lstStyle/>
          <a:p>
            <a:endParaRPr lang="es-PE"/>
          </a:p>
        </p:txBody>
      </p:sp>
      <p:sp>
        <p:nvSpPr>
          <p:cNvPr id="16" name="Title 15"/>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s-ES" smtClean="0"/>
              <a:t>Haga clic para modificar el estilo de texto del patrón</a:t>
            </a:r>
          </a:p>
        </p:txBody>
      </p:sp>
      <p:sp>
        <p:nvSpPr>
          <p:cNvPr id="11" name="Date Placeholder 10"/>
          <p:cNvSpPr>
            <a:spLocks noGrp="1"/>
          </p:cNvSpPr>
          <p:nvPr>
            <p:ph type="dt" sz="half" idx="16"/>
          </p:nvPr>
        </p:nvSpPr>
        <p:spPr/>
        <p:txBody>
          <a:bodyPr/>
          <a:lstStyle/>
          <a:p>
            <a:fld id="{46738B9E-7A95-4006-87B9-B9550FC28C70}" type="datetimeFigureOut">
              <a:rPr lang="es-PE" smtClean="0"/>
              <a:t>06/06/2019</a:t>
            </a:fld>
            <a:endParaRPr lang="es-PE"/>
          </a:p>
        </p:txBody>
      </p:sp>
      <p:sp>
        <p:nvSpPr>
          <p:cNvPr id="12" name="Slide Number Placeholder 11"/>
          <p:cNvSpPr>
            <a:spLocks noGrp="1"/>
          </p:cNvSpPr>
          <p:nvPr>
            <p:ph type="sldNum" sz="quarter" idx="17"/>
          </p:nvPr>
        </p:nvSpPr>
        <p:spPr/>
        <p:txBody>
          <a:bodyPr/>
          <a:lstStyle/>
          <a:p>
            <a:fld id="{5CA8CE43-9AE2-4DF4-8F01-C53BCC9EB394}" type="slidenum">
              <a:rPr lang="es-PE" smtClean="0"/>
              <a:t>‹Nº›</a:t>
            </a:fld>
            <a:endParaRPr lang="es-PE"/>
          </a:p>
        </p:txBody>
      </p:sp>
      <p:sp>
        <p:nvSpPr>
          <p:cNvPr id="13" name="Footer Placeholder 12"/>
          <p:cNvSpPr>
            <a:spLocks noGrp="1"/>
          </p:cNvSpPr>
          <p:nvPr>
            <p:ph type="ftr" sz="quarter" idx="18"/>
          </p:nvPr>
        </p:nvSpPr>
        <p:spPr/>
        <p:txBody>
          <a:bodyPr/>
          <a:lstStyle/>
          <a:p>
            <a:endParaRPr lang="es-PE"/>
          </a:p>
        </p:txBody>
      </p:sp>
      <p:sp>
        <p:nvSpPr>
          <p:cNvPr id="18" name="Title 1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s-ES" smtClean="0"/>
              <a:t>Haga clic para modificar el estilo de título del patrón</a:t>
            </a:r>
            <a:endParaRPr lang="en-US"/>
          </a:p>
        </p:txBody>
      </p:sp>
      <p:sp>
        <p:nvSpPr>
          <p:cNvPr id="15" name="Date Placeholder 14"/>
          <p:cNvSpPr>
            <a:spLocks noGrp="1"/>
          </p:cNvSpPr>
          <p:nvPr>
            <p:ph type="dt" sz="half" idx="10"/>
          </p:nvPr>
        </p:nvSpPr>
        <p:spPr/>
        <p:txBody>
          <a:bodyPr/>
          <a:lstStyle/>
          <a:p>
            <a:fld id="{46738B9E-7A95-4006-87B9-B9550FC28C70}" type="datetimeFigureOut">
              <a:rPr lang="es-PE" smtClean="0"/>
              <a:t>06/06/2019</a:t>
            </a:fld>
            <a:endParaRPr lang="es-PE"/>
          </a:p>
        </p:txBody>
      </p:sp>
      <p:sp>
        <p:nvSpPr>
          <p:cNvPr id="16" name="Slide Number Placeholder 15"/>
          <p:cNvSpPr>
            <a:spLocks noGrp="1"/>
          </p:cNvSpPr>
          <p:nvPr>
            <p:ph type="sldNum" sz="quarter" idx="11"/>
          </p:nvPr>
        </p:nvSpPr>
        <p:spPr/>
        <p:txBody>
          <a:bodyPr/>
          <a:lstStyle/>
          <a:p>
            <a:fld id="{5CA8CE43-9AE2-4DF4-8F01-C53BCC9EB394}" type="slidenum">
              <a:rPr lang="es-PE" smtClean="0"/>
              <a:t>‹Nº›</a:t>
            </a:fld>
            <a:endParaRPr lang="es-PE"/>
          </a:p>
        </p:txBody>
      </p:sp>
      <p:sp>
        <p:nvSpPr>
          <p:cNvPr id="17" name="Footer Placeholder 16"/>
          <p:cNvSpPr>
            <a:spLocks noGrp="1"/>
          </p:cNvSpPr>
          <p:nvPr>
            <p:ph type="ftr" sz="quarter" idx="12"/>
          </p:nvPr>
        </p:nvSpPr>
        <p:spPr/>
        <p:txBody>
          <a:bodyPr/>
          <a:lstStyle/>
          <a:p>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6738B9E-7A95-4006-87B9-B9550FC28C70}" type="datetimeFigureOut">
              <a:rPr lang="es-PE" smtClean="0"/>
              <a:t>06/06/2019</a:t>
            </a:fld>
            <a:endParaRPr lang="es-PE"/>
          </a:p>
        </p:txBody>
      </p:sp>
      <p:sp>
        <p:nvSpPr>
          <p:cNvPr id="8" name="Slide Number Placeholder 7"/>
          <p:cNvSpPr>
            <a:spLocks noGrp="1"/>
          </p:cNvSpPr>
          <p:nvPr>
            <p:ph type="sldNum" sz="quarter" idx="11"/>
          </p:nvPr>
        </p:nvSpPr>
        <p:spPr/>
        <p:txBody>
          <a:bodyPr/>
          <a:lstStyle/>
          <a:p>
            <a:fld id="{5CA8CE43-9AE2-4DF4-8F01-C53BCC9EB394}" type="slidenum">
              <a:rPr lang="es-PE" smtClean="0"/>
              <a:t>‹Nº›</a:t>
            </a:fld>
            <a:endParaRPr lang="es-PE"/>
          </a:p>
        </p:txBody>
      </p:sp>
      <p:sp>
        <p:nvSpPr>
          <p:cNvPr id="9" name="Footer Placeholder 8"/>
          <p:cNvSpPr>
            <a:spLocks noGrp="1"/>
          </p:cNvSpPr>
          <p:nvPr>
            <p:ph type="ftr" sz="quarter" idx="12"/>
          </p:nvPr>
        </p:nvSpPr>
        <p:spPr/>
        <p:txBody>
          <a:bodyPr/>
          <a:lstStyle/>
          <a:p>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3" name="Title 12"/>
          <p:cNvSpPr>
            <a:spLocks noGrp="1"/>
          </p:cNvSpPr>
          <p:nvPr>
            <p:ph type="title"/>
          </p:nvPr>
        </p:nvSpPr>
        <p:spPr/>
        <p:txBody>
          <a:bodyPr/>
          <a:lstStyle/>
          <a:p>
            <a:r>
              <a:rPr lang="es-ES" smtClean="0"/>
              <a:t>Haga clic para modificar el estilo de título del patrón</a:t>
            </a:r>
            <a:endParaRPr lang="en-US"/>
          </a:p>
        </p:txBody>
      </p:sp>
      <p:sp>
        <p:nvSpPr>
          <p:cNvPr id="16" name="Date Placeholder 15"/>
          <p:cNvSpPr>
            <a:spLocks noGrp="1"/>
          </p:cNvSpPr>
          <p:nvPr>
            <p:ph type="dt" sz="half" idx="15"/>
          </p:nvPr>
        </p:nvSpPr>
        <p:spPr/>
        <p:txBody>
          <a:bodyPr/>
          <a:lstStyle/>
          <a:p>
            <a:fld id="{46738B9E-7A95-4006-87B9-B9550FC28C70}" type="datetimeFigureOut">
              <a:rPr lang="es-PE" smtClean="0"/>
              <a:t>06/06/2019</a:t>
            </a:fld>
            <a:endParaRPr lang="es-PE"/>
          </a:p>
        </p:txBody>
      </p:sp>
      <p:sp>
        <p:nvSpPr>
          <p:cNvPr id="19" name="Slide Number Placeholder 18"/>
          <p:cNvSpPr>
            <a:spLocks noGrp="1"/>
          </p:cNvSpPr>
          <p:nvPr>
            <p:ph type="sldNum" sz="quarter" idx="16"/>
          </p:nvPr>
        </p:nvSpPr>
        <p:spPr/>
        <p:txBody>
          <a:bodyPr/>
          <a:lstStyle/>
          <a:p>
            <a:fld id="{5CA8CE43-9AE2-4DF4-8F01-C53BCC9EB394}" type="slidenum">
              <a:rPr lang="es-PE" smtClean="0"/>
              <a:t>‹Nº›</a:t>
            </a:fld>
            <a:endParaRPr lang="es-PE"/>
          </a:p>
        </p:txBody>
      </p:sp>
      <p:sp>
        <p:nvSpPr>
          <p:cNvPr id="23" name="Footer Placeholder 22"/>
          <p:cNvSpPr>
            <a:spLocks noGrp="1"/>
          </p:cNvSpPr>
          <p:nvPr>
            <p:ph type="ftr" sz="quarter" idx="17"/>
          </p:nvPr>
        </p:nvSpPr>
        <p:spPr/>
        <p:txBody>
          <a:bodyPr/>
          <a:lstStyle/>
          <a:p>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s-ES" smtClean="0"/>
              <a:t>Haga clic para modificar el estilo de texto del patrón</a:t>
            </a:r>
          </a:p>
        </p:txBody>
      </p:sp>
      <p:sp>
        <p:nvSpPr>
          <p:cNvPr id="12" name="Title 11"/>
          <p:cNvSpPr>
            <a:spLocks noGrp="1"/>
          </p:cNvSpPr>
          <p:nvPr>
            <p:ph type="title"/>
          </p:nvPr>
        </p:nvSpPr>
        <p:spPr>
          <a:xfrm>
            <a:off x="2514600" y="975360"/>
            <a:ext cx="4114800" cy="701040"/>
          </a:xfrm>
        </p:spPr>
        <p:txBody>
          <a:bodyPr/>
          <a:lstStyle/>
          <a:p>
            <a:r>
              <a:rPr lang="es-ES" smtClean="0"/>
              <a:t>Haga clic para modificar el estilo de título del patrón</a:t>
            </a:r>
            <a:endParaRPr lang="en-US"/>
          </a:p>
        </p:txBody>
      </p:sp>
      <p:sp>
        <p:nvSpPr>
          <p:cNvPr id="13" name="Date Placeholder 12"/>
          <p:cNvSpPr>
            <a:spLocks noGrp="1"/>
          </p:cNvSpPr>
          <p:nvPr>
            <p:ph type="dt" sz="half" idx="14"/>
          </p:nvPr>
        </p:nvSpPr>
        <p:spPr>
          <a:xfrm>
            <a:off x="2981325" y="273180"/>
            <a:ext cx="3181350" cy="292100"/>
          </a:xfrm>
        </p:spPr>
        <p:txBody>
          <a:bodyPr/>
          <a:lstStyle/>
          <a:p>
            <a:fld id="{46738B9E-7A95-4006-87B9-B9550FC28C70}" type="datetimeFigureOut">
              <a:rPr lang="es-PE" smtClean="0"/>
              <a:t>06/06/2019</a:t>
            </a:fld>
            <a:endParaRPr lang="es-PE"/>
          </a:p>
        </p:txBody>
      </p:sp>
      <p:sp>
        <p:nvSpPr>
          <p:cNvPr id="14" name="Slide Number Placeholder 13"/>
          <p:cNvSpPr>
            <a:spLocks noGrp="1"/>
          </p:cNvSpPr>
          <p:nvPr>
            <p:ph type="sldNum" sz="quarter" idx="15"/>
          </p:nvPr>
        </p:nvSpPr>
        <p:spPr>
          <a:xfrm>
            <a:off x="4038600" y="6172200"/>
            <a:ext cx="1066800" cy="304800"/>
          </a:xfrm>
        </p:spPr>
        <p:txBody>
          <a:bodyPr/>
          <a:lstStyle/>
          <a:p>
            <a:fld id="{5CA8CE43-9AE2-4DF4-8F01-C53BCC9EB394}" type="slidenum">
              <a:rPr lang="es-PE" smtClean="0"/>
              <a:t>‹Nº›</a:t>
            </a:fld>
            <a:endParaRPr lang="es-PE"/>
          </a:p>
        </p:txBody>
      </p:sp>
      <p:sp>
        <p:nvSpPr>
          <p:cNvPr id="15" name="Footer Placeholder 14"/>
          <p:cNvSpPr>
            <a:spLocks noGrp="1"/>
          </p:cNvSpPr>
          <p:nvPr>
            <p:ph type="ftr" sz="quarter" idx="16"/>
          </p:nvPr>
        </p:nvSpPr>
        <p:spPr>
          <a:xfrm>
            <a:off x="1447800" y="6486525"/>
            <a:ext cx="6248400" cy="292100"/>
          </a:xfrm>
        </p:spPr>
        <p:txBody>
          <a:bodyPr/>
          <a:lstStyle/>
          <a:p>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46738B9E-7A95-4006-87B9-B9550FC28C70}" type="datetimeFigureOut">
              <a:rPr lang="es-PE" smtClean="0"/>
              <a:t>06/06/2019</a:t>
            </a:fld>
            <a:endParaRPr lang="es-PE"/>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s-PE"/>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5CA8CE43-9AE2-4DF4-8F01-C53BCC9EB394}" type="slidenum">
              <a:rPr lang="es-PE" smtClean="0"/>
              <a:t>‹Nº›</a:t>
            </a:fld>
            <a:endParaRPr lang="es-PE"/>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s-ES" smtClean="0"/>
              <a:t>Haga clic para modificar el estilo de título del patrón</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s.wikipedia.org/wiki/Magnitud_f%C3%ADsica" TargetMode="External"/><Relationship Id="rId2" Type="http://schemas.openxmlformats.org/officeDocument/2006/relationships/hyperlink" Target="https://concepto.de/fisica-3/" TargetMode="External"/><Relationship Id="rId1" Type="http://schemas.openxmlformats.org/officeDocument/2006/relationships/slideLayout" Target="../slideLayouts/slideLayout4.xml"/><Relationship Id="rId5" Type="http://schemas.openxmlformats.org/officeDocument/2006/relationships/hyperlink" Target="https://es.wikipedia.org/wiki/Temperatura" TargetMode="External"/><Relationship Id="rId4" Type="http://schemas.openxmlformats.org/officeDocument/2006/relationships/hyperlink" Target="https://es.wikipedia.org/wiki/Sistema_termodin%C3%A1mico"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835696" y="692696"/>
            <a:ext cx="5544616" cy="983704"/>
          </a:xfrm>
        </p:spPr>
        <p:txBody>
          <a:bodyPr>
            <a:noAutofit/>
          </a:bodyPr>
          <a:lstStyle/>
          <a:p>
            <a:r>
              <a:rPr lang="es-PE" sz="4400" u="sng" dirty="0" smtClean="0">
                <a:solidFill>
                  <a:srgbClr val="FF0000"/>
                </a:solidFill>
                <a:latin typeface="Aharoni" panose="02010803020104030203" pitchFamily="2" charset="-79"/>
                <a:cs typeface="Aharoni" panose="02010803020104030203" pitchFamily="2" charset="-79"/>
              </a:rPr>
              <a:t>CALOR ESPECÍFICO</a:t>
            </a:r>
            <a:endParaRPr lang="es-PE" sz="4400" u="sng" dirty="0">
              <a:solidFill>
                <a:srgbClr val="FF0000"/>
              </a:solidFill>
              <a:latin typeface="Aharoni" panose="02010803020104030203" pitchFamily="2" charset="-79"/>
              <a:cs typeface="Aharoni" panose="02010803020104030203" pitchFamily="2" charset="-79"/>
            </a:endParaRPr>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62000" y="2153444"/>
            <a:ext cx="762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15041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sz="quarter" idx="13"/>
          </p:nvPr>
        </p:nvSpPr>
        <p:spPr>
          <a:xfrm>
            <a:off x="323528" y="2020824"/>
            <a:ext cx="4023360" cy="4005072"/>
          </a:xfrm>
        </p:spPr>
        <p:txBody>
          <a:bodyPr>
            <a:noAutofit/>
          </a:bodyPr>
          <a:lstStyle/>
          <a:p>
            <a:r>
              <a:rPr lang="es-PE" sz="2200" dirty="0"/>
              <a:t>En </a:t>
            </a:r>
            <a:r>
              <a:rPr lang="es-PE" sz="2200" dirty="0">
                <a:hlinkClick r:id="rId2"/>
              </a:rPr>
              <a:t>física</a:t>
            </a:r>
            <a:r>
              <a:rPr lang="es-PE" sz="2200" dirty="0"/>
              <a:t>, se entiende por </a:t>
            </a:r>
            <a:r>
              <a:rPr lang="es-PE" sz="2200" b="1" dirty="0"/>
              <a:t>calor específico</a:t>
            </a:r>
            <a:r>
              <a:rPr lang="es-PE" sz="2200" dirty="0"/>
              <a:t>, </a:t>
            </a:r>
            <a:r>
              <a:rPr lang="es-PE" sz="2200" i="1" dirty="0"/>
              <a:t>capacidad térmica específica</a:t>
            </a:r>
            <a:r>
              <a:rPr lang="es-PE" sz="2200" dirty="0"/>
              <a:t> o </a:t>
            </a:r>
            <a:r>
              <a:rPr lang="es-PE" sz="2200" i="1" dirty="0"/>
              <a:t>capacidad calórica específica</a:t>
            </a:r>
            <a:r>
              <a:rPr lang="es-PE" sz="2200" dirty="0"/>
              <a:t> a la cantidad de calor que una sustancia o un sistema termodinámico es capaz de absorber antes de incrementar su temperatura en una unidad. Es decir, el calor específico mide la cantidad de calor necesaria para producir esa variación de la temperatura en una unidad.</a:t>
            </a:r>
            <a:br>
              <a:rPr lang="es-PE" sz="2200" dirty="0"/>
            </a:br>
            <a:r>
              <a:rPr lang="es-PE" sz="2200" dirty="0"/>
              <a:t/>
            </a:r>
            <a:br>
              <a:rPr lang="es-PE" sz="2200" dirty="0"/>
            </a:br>
            <a:endParaRPr lang="es-PE" sz="2200" dirty="0"/>
          </a:p>
        </p:txBody>
      </p:sp>
      <p:sp>
        <p:nvSpPr>
          <p:cNvPr id="8" name="7 Marcador de contenido"/>
          <p:cNvSpPr>
            <a:spLocks noGrp="1"/>
          </p:cNvSpPr>
          <p:nvPr>
            <p:ph sz="quarter" idx="14"/>
          </p:nvPr>
        </p:nvSpPr>
        <p:spPr>
          <a:xfrm>
            <a:off x="4499992" y="2020824"/>
            <a:ext cx="4464496" cy="4005072"/>
          </a:xfrm>
        </p:spPr>
        <p:txBody>
          <a:bodyPr>
            <a:noAutofit/>
          </a:bodyPr>
          <a:lstStyle/>
          <a:p>
            <a:r>
              <a:rPr lang="es-PE" sz="2100" dirty="0"/>
              <a:t>La </a:t>
            </a:r>
            <a:r>
              <a:rPr lang="es-PE" sz="2100" b="1" dirty="0"/>
              <a:t>capacidad calorífica específica</a:t>
            </a:r>
            <a:r>
              <a:rPr lang="es-PE" sz="2100" dirty="0"/>
              <a:t>, </a:t>
            </a:r>
            <a:r>
              <a:rPr lang="es-PE" sz="2100" b="1" dirty="0"/>
              <a:t>calor específico</a:t>
            </a:r>
            <a:r>
              <a:rPr lang="es-PE" sz="2100" dirty="0"/>
              <a:t> o </a:t>
            </a:r>
            <a:r>
              <a:rPr lang="es-PE" sz="2100" b="1" dirty="0"/>
              <a:t>capacidad térmica específica</a:t>
            </a:r>
            <a:r>
              <a:rPr lang="es-PE" sz="2100" dirty="0"/>
              <a:t> es una </a:t>
            </a:r>
            <a:r>
              <a:rPr lang="es-PE" sz="2100" dirty="0">
                <a:hlinkClick r:id="rId3" tooltip="Magnitud física"/>
              </a:rPr>
              <a:t>magnitud física</a:t>
            </a:r>
            <a:r>
              <a:rPr lang="es-PE" sz="2100" dirty="0"/>
              <a:t> que se define como la cantidad de calor que hay que suministrar a la unidad de masa de una sustancia o </a:t>
            </a:r>
            <a:r>
              <a:rPr lang="es-PE" sz="2100" dirty="0">
                <a:hlinkClick r:id="rId4" tooltip="Sistema termodinámico"/>
              </a:rPr>
              <a:t>sistema termodinámico</a:t>
            </a:r>
            <a:r>
              <a:rPr lang="es-PE" sz="2100" dirty="0"/>
              <a:t> para elevar su </a:t>
            </a:r>
            <a:r>
              <a:rPr lang="es-PE" sz="2100" dirty="0">
                <a:hlinkClick r:id="rId5" tooltip="Temperatura"/>
              </a:rPr>
              <a:t>temperatura</a:t>
            </a:r>
            <a:r>
              <a:rPr lang="es-PE" sz="2100" dirty="0"/>
              <a:t> en una unidad; esta se mide en varias escalas. En general, el valor del calor específico depende del valor de la temperatura </a:t>
            </a:r>
            <a:r>
              <a:rPr lang="es-PE" sz="2100" dirty="0" smtClean="0"/>
              <a:t>inicial.​ Se </a:t>
            </a:r>
            <a:r>
              <a:rPr lang="es-PE" sz="2100" dirty="0"/>
              <a:t>le representa con la letra </a:t>
            </a:r>
            <a:r>
              <a:rPr lang="es-PE" sz="2100" dirty="0" smtClean="0"/>
              <a:t>c</a:t>
            </a:r>
            <a:r>
              <a:rPr lang="es-PE" sz="2100" dirty="0"/>
              <a:t> (minúscula).</a:t>
            </a:r>
          </a:p>
        </p:txBody>
      </p:sp>
      <p:sp>
        <p:nvSpPr>
          <p:cNvPr id="6" name="5 Título"/>
          <p:cNvSpPr>
            <a:spLocks noGrp="1"/>
          </p:cNvSpPr>
          <p:nvPr>
            <p:ph type="title"/>
          </p:nvPr>
        </p:nvSpPr>
        <p:spPr>
          <a:xfrm>
            <a:off x="1907704" y="908720"/>
            <a:ext cx="5616624" cy="576064"/>
          </a:xfrm>
        </p:spPr>
        <p:txBody>
          <a:bodyPr>
            <a:noAutofit/>
          </a:bodyPr>
          <a:lstStyle/>
          <a:p>
            <a:r>
              <a:rPr lang="es-PE" sz="2800" dirty="0" smtClean="0">
                <a:solidFill>
                  <a:srgbClr val="FF0000"/>
                </a:solidFill>
              </a:rPr>
              <a:t/>
            </a:r>
            <a:br>
              <a:rPr lang="es-PE" sz="2800" dirty="0" smtClean="0">
                <a:solidFill>
                  <a:srgbClr val="FF0000"/>
                </a:solidFill>
              </a:rPr>
            </a:br>
            <a:r>
              <a:rPr lang="es-PE" sz="2800" dirty="0" smtClean="0">
                <a:solidFill>
                  <a:srgbClr val="FF0000"/>
                </a:solidFill>
              </a:rPr>
              <a:t>¿</a:t>
            </a:r>
            <a:r>
              <a:rPr lang="es-PE" sz="2800" dirty="0">
                <a:solidFill>
                  <a:srgbClr val="FF0000"/>
                </a:solidFill>
              </a:rPr>
              <a:t>Qué es calor específico?</a:t>
            </a:r>
            <a:br>
              <a:rPr lang="es-PE" sz="2800" dirty="0">
                <a:solidFill>
                  <a:srgbClr val="FF0000"/>
                </a:solidFill>
              </a:rPr>
            </a:br>
            <a:endParaRPr lang="es-PE" sz="2800" dirty="0">
              <a:solidFill>
                <a:srgbClr val="FF0000"/>
              </a:solidFill>
            </a:endParaRPr>
          </a:p>
        </p:txBody>
      </p:sp>
    </p:spTree>
    <p:extLst>
      <p:ext uri="{BB962C8B-B14F-4D97-AF65-F5344CB8AC3E}">
        <p14:creationId xmlns:p14="http://schemas.microsoft.com/office/powerpoint/2010/main" val="8235938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calor especifico de un cuer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496944" cy="6249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3715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980728"/>
            <a:ext cx="6768752" cy="623664"/>
          </a:xfrm>
        </p:spPr>
        <p:txBody>
          <a:bodyPr>
            <a:noAutofit/>
          </a:bodyPr>
          <a:lstStyle/>
          <a:p>
            <a:r>
              <a:rPr lang="es-PE" sz="2800" dirty="0" smtClean="0">
                <a:solidFill>
                  <a:srgbClr val="FF0000"/>
                </a:solidFill>
              </a:rPr>
              <a:t/>
            </a:r>
            <a:br>
              <a:rPr lang="es-PE" sz="2800" dirty="0" smtClean="0">
                <a:solidFill>
                  <a:srgbClr val="FF0000"/>
                </a:solidFill>
              </a:rPr>
            </a:br>
            <a:r>
              <a:rPr lang="es-PE" sz="2800" dirty="0" smtClean="0">
                <a:solidFill>
                  <a:srgbClr val="FF0000"/>
                </a:solidFill>
              </a:rPr>
              <a:t>Unidades </a:t>
            </a:r>
            <a:r>
              <a:rPr lang="es-PE" sz="2800" dirty="0">
                <a:solidFill>
                  <a:srgbClr val="FF0000"/>
                </a:solidFill>
              </a:rPr>
              <a:t>del calor específico</a:t>
            </a:r>
            <a:br>
              <a:rPr lang="es-PE" sz="2800" dirty="0">
                <a:solidFill>
                  <a:srgbClr val="FF0000"/>
                </a:solidFill>
              </a:rPr>
            </a:br>
            <a:endParaRPr lang="es-PE" sz="2800" dirty="0">
              <a:solidFill>
                <a:srgbClr val="FF0000"/>
              </a:solidFill>
            </a:endParaRPr>
          </a:p>
        </p:txBody>
      </p:sp>
      <p:sp>
        <p:nvSpPr>
          <p:cNvPr id="3" name="2 Marcador de contenido"/>
          <p:cNvSpPr>
            <a:spLocks noGrp="1"/>
          </p:cNvSpPr>
          <p:nvPr>
            <p:ph sz="quarter" idx="13"/>
          </p:nvPr>
        </p:nvSpPr>
        <p:spPr>
          <a:xfrm>
            <a:off x="251520" y="2636912"/>
            <a:ext cx="4023360" cy="4005072"/>
          </a:xfrm>
        </p:spPr>
        <p:txBody>
          <a:bodyPr>
            <a:noAutofit/>
          </a:bodyPr>
          <a:lstStyle/>
          <a:p>
            <a:r>
              <a:rPr lang="es-PE" sz="2400" dirty="0"/>
              <a:t>Dado que en el Sistema Internacional de mediciones</a:t>
            </a:r>
            <a:r>
              <a:rPr lang="es-PE" sz="2400" b="1" dirty="0"/>
              <a:t> la unidad para el calor son los </a:t>
            </a:r>
            <a:r>
              <a:rPr lang="es-PE" sz="2400" b="1" dirty="0" err="1"/>
              <a:t>joules</a:t>
            </a:r>
            <a:r>
              <a:rPr lang="es-PE" sz="2400" b="1" dirty="0"/>
              <a:t> (J)</a:t>
            </a:r>
            <a:r>
              <a:rPr lang="es-PE" sz="2400" dirty="0"/>
              <a:t>, el calor específico se expresa en este sistema en </a:t>
            </a:r>
            <a:r>
              <a:rPr lang="es-PE" sz="2400" dirty="0" err="1"/>
              <a:t>joules</a:t>
            </a:r>
            <a:r>
              <a:rPr lang="es-PE" sz="2400" dirty="0"/>
              <a:t> por kilogramo y por kelvin (J.Kg</a:t>
            </a:r>
            <a:r>
              <a:rPr lang="es-PE" sz="2400" baseline="30000" dirty="0"/>
              <a:t>-1</a:t>
            </a:r>
            <a:r>
              <a:rPr lang="es-PE" sz="2400" dirty="0"/>
              <a:t>.K</a:t>
            </a:r>
            <a:r>
              <a:rPr lang="es-PE" sz="2400" baseline="30000" dirty="0"/>
              <a:t>-1</a:t>
            </a:r>
            <a:r>
              <a:rPr lang="es-PE" sz="2400" dirty="0"/>
              <a:t>).</a:t>
            </a:r>
            <a:br>
              <a:rPr lang="es-PE" sz="2400" dirty="0"/>
            </a:br>
            <a:r>
              <a:rPr lang="es-PE" sz="2400" dirty="0"/>
              <a:t/>
            </a:r>
            <a:br>
              <a:rPr lang="es-PE" sz="2400" dirty="0"/>
            </a:br>
            <a:endParaRPr lang="es-PE" sz="2400" dirty="0"/>
          </a:p>
        </p:txBody>
      </p:sp>
      <p:sp>
        <p:nvSpPr>
          <p:cNvPr id="4" name="3 Marcador de contenido"/>
          <p:cNvSpPr>
            <a:spLocks noGrp="1"/>
          </p:cNvSpPr>
          <p:nvPr>
            <p:ph sz="quarter" idx="14"/>
          </p:nvPr>
        </p:nvSpPr>
        <p:spPr>
          <a:xfrm>
            <a:off x="4644008" y="2060848"/>
            <a:ext cx="4023360" cy="4005072"/>
          </a:xfrm>
        </p:spPr>
        <p:txBody>
          <a:bodyPr/>
          <a:lstStyle/>
          <a:p>
            <a:r>
              <a:rPr lang="es-PE" dirty="0"/>
              <a:t/>
            </a:r>
            <a:br>
              <a:rPr lang="es-PE" dirty="0"/>
            </a:br>
            <a:endParaRPr lang="es-P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181" y="2852936"/>
            <a:ext cx="3110235" cy="2605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82713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Elipse"/>
          <p:cNvSpPr/>
          <p:nvPr/>
        </p:nvSpPr>
        <p:spPr>
          <a:xfrm>
            <a:off x="4932040" y="1916832"/>
            <a:ext cx="3600400"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1 Marcador de contenido"/>
          <p:cNvSpPr>
            <a:spLocks noGrp="1"/>
          </p:cNvSpPr>
          <p:nvPr>
            <p:ph sz="quarter" idx="13"/>
          </p:nvPr>
        </p:nvSpPr>
        <p:spPr>
          <a:xfrm>
            <a:off x="251520" y="2020824"/>
            <a:ext cx="4464495" cy="4504520"/>
          </a:xfrm>
        </p:spPr>
        <p:txBody>
          <a:bodyPr>
            <a:normAutofit fontScale="92500" lnSpcReduction="20000"/>
          </a:bodyPr>
          <a:lstStyle/>
          <a:p>
            <a:endParaRPr lang="es-PE" b="1" dirty="0" smtClean="0"/>
          </a:p>
          <a:p>
            <a:r>
              <a:rPr lang="es-PE" sz="2600" b="1" dirty="0" smtClean="0"/>
              <a:t>La </a:t>
            </a:r>
            <a:r>
              <a:rPr lang="es-PE" sz="2600" b="1" dirty="0"/>
              <a:t>formulación básica del calor específico de una sustancia será: </a:t>
            </a:r>
            <a:r>
              <a:rPr lang="es-PE" sz="2600" b="1" i="1" dirty="0"/>
              <a:t>c = C/m</a:t>
            </a:r>
            <a:r>
              <a:rPr lang="es-PE" sz="2600" dirty="0"/>
              <a:t>, es decir, el calor específico es igual al cociente de la capacidad calórica y la masa. Sin embargo, cuando se aplica esto a una variación determinada de temperatura, hablaremos de capacidad calorífica específica media (representada como </a:t>
            </a:r>
            <a:r>
              <a:rPr lang="es-PE" sz="2600" i="1" dirty="0"/>
              <a:t>ĉ</a:t>
            </a:r>
            <a:r>
              <a:rPr lang="es-PE" sz="2600" dirty="0"/>
              <a:t>) y se calculará en base a la siguiente fórmula:</a:t>
            </a:r>
            <a:br>
              <a:rPr lang="es-PE" sz="2600" dirty="0"/>
            </a:br>
            <a:r>
              <a:rPr lang="es-PE" sz="2600" dirty="0"/>
              <a:t/>
            </a:r>
            <a:br>
              <a:rPr lang="es-PE" sz="2600" dirty="0"/>
            </a:br>
            <a:endParaRPr lang="es-PE" sz="2600" dirty="0"/>
          </a:p>
        </p:txBody>
      </p:sp>
      <p:sp>
        <p:nvSpPr>
          <p:cNvPr id="3" name="2 Marcador de contenido"/>
          <p:cNvSpPr>
            <a:spLocks noGrp="1"/>
          </p:cNvSpPr>
          <p:nvPr>
            <p:ph sz="quarter" idx="14"/>
          </p:nvPr>
        </p:nvSpPr>
        <p:spPr>
          <a:xfrm>
            <a:off x="4663440" y="2020824"/>
            <a:ext cx="3869000" cy="4360504"/>
          </a:xfrm>
        </p:spPr>
        <p:txBody>
          <a:bodyPr>
            <a:normAutofit fontScale="55000" lnSpcReduction="20000"/>
          </a:bodyPr>
          <a:lstStyle/>
          <a:p>
            <a:endParaRPr lang="es-PE" dirty="0" smtClean="0"/>
          </a:p>
          <a:p>
            <a:endParaRPr lang="es-PE" dirty="0"/>
          </a:p>
          <a:p>
            <a:r>
              <a:rPr lang="es-PE" sz="6500" b="1" dirty="0" smtClean="0"/>
              <a:t>  ĉ </a:t>
            </a:r>
            <a:r>
              <a:rPr lang="es-PE" sz="6500" b="1" dirty="0"/>
              <a:t>= Q / </a:t>
            </a:r>
            <a:r>
              <a:rPr lang="es-PE" sz="6500" b="1" dirty="0" smtClean="0"/>
              <a:t>m.</a:t>
            </a:r>
            <a:r>
              <a:rPr lang="el-GR" sz="6500" b="1" dirty="0" smtClean="0"/>
              <a:t>Δ</a:t>
            </a:r>
            <a:r>
              <a:rPr lang="es-PE" sz="6500" b="1" dirty="0" smtClean="0"/>
              <a:t>t</a:t>
            </a:r>
          </a:p>
          <a:p>
            <a:endParaRPr lang="es-PE" sz="4000" dirty="0" smtClean="0"/>
          </a:p>
          <a:p>
            <a:endParaRPr lang="es-PE" sz="4000" dirty="0"/>
          </a:p>
          <a:p>
            <a:endParaRPr lang="es-PE" sz="4000" dirty="0" smtClean="0"/>
          </a:p>
          <a:p>
            <a:r>
              <a:rPr lang="es-PE" sz="3600" dirty="0" smtClean="0"/>
              <a:t>Donde</a:t>
            </a:r>
            <a:r>
              <a:rPr lang="es-PE" sz="3600" dirty="0"/>
              <a:t> </a:t>
            </a:r>
            <a:r>
              <a:rPr lang="es-PE" sz="3600" i="1" dirty="0"/>
              <a:t>Q</a:t>
            </a:r>
            <a:r>
              <a:rPr lang="es-PE" sz="3600" dirty="0"/>
              <a:t> representa la transferencia de energía calórica entre el sistema y su entorno, </a:t>
            </a:r>
            <a:r>
              <a:rPr lang="es-PE" sz="3600" i="1" dirty="0"/>
              <a:t>m</a:t>
            </a:r>
            <a:r>
              <a:rPr lang="es-PE" sz="3600" dirty="0"/>
              <a:t> la masa del sistema y </a:t>
            </a:r>
            <a:r>
              <a:rPr lang="es-PE" sz="3600" dirty="0" err="1"/>
              <a:t>Δt</a:t>
            </a:r>
            <a:r>
              <a:rPr lang="es-PE" sz="3600" dirty="0"/>
              <a:t> el incremento de temperatura al cual se le somete</a:t>
            </a:r>
            <a:r>
              <a:rPr lang="es-PE" sz="4000" dirty="0"/>
              <a:t>. </a:t>
            </a:r>
            <a:br>
              <a:rPr lang="es-PE" sz="4000" dirty="0"/>
            </a:br>
            <a:r>
              <a:rPr lang="es-PE" sz="4000" dirty="0"/>
              <a:t/>
            </a:r>
            <a:br>
              <a:rPr lang="es-PE" sz="4000" dirty="0"/>
            </a:br>
            <a:endParaRPr lang="es-PE" sz="4000" b="1" dirty="0"/>
          </a:p>
        </p:txBody>
      </p:sp>
      <p:sp>
        <p:nvSpPr>
          <p:cNvPr id="4" name="3 Título"/>
          <p:cNvSpPr>
            <a:spLocks noGrp="1"/>
          </p:cNvSpPr>
          <p:nvPr>
            <p:ph type="title"/>
          </p:nvPr>
        </p:nvSpPr>
        <p:spPr>
          <a:xfrm>
            <a:off x="1187624" y="908720"/>
            <a:ext cx="6768752" cy="623664"/>
          </a:xfrm>
        </p:spPr>
        <p:txBody>
          <a:bodyPr>
            <a:noAutofit/>
          </a:bodyPr>
          <a:lstStyle/>
          <a:p>
            <a:r>
              <a:rPr lang="es-PE" sz="2800" dirty="0" smtClean="0">
                <a:solidFill>
                  <a:srgbClr val="FF0000"/>
                </a:solidFill>
              </a:rPr>
              <a:t/>
            </a:r>
            <a:br>
              <a:rPr lang="es-PE" sz="2800" dirty="0" smtClean="0">
                <a:solidFill>
                  <a:srgbClr val="FF0000"/>
                </a:solidFill>
              </a:rPr>
            </a:br>
            <a:r>
              <a:rPr lang="es-PE" sz="2800" dirty="0" smtClean="0">
                <a:solidFill>
                  <a:srgbClr val="FF0000"/>
                </a:solidFill>
              </a:rPr>
              <a:t>Fórmulas </a:t>
            </a:r>
            <a:r>
              <a:rPr lang="es-PE" sz="2800" dirty="0">
                <a:solidFill>
                  <a:srgbClr val="FF0000"/>
                </a:solidFill>
              </a:rPr>
              <a:t>de calor específico</a:t>
            </a:r>
            <a:br>
              <a:rPr lang="es-PE" sz="2800" dirty="0">
                <a:solidFill>
                  <a:srgbClr val="FF0000"/>
                </a:solidFill>
              </a:rPr>
            </a:br>
            <a:endParaRPr lang="es-PE" sz="2800" dirty="0">
              <a:solidFill>
                <a:srgbClr val="FF0000"/>
              </a:solidFill>
            </a:endParaRPr>
          </a:p>
        </p:txBody>
      </p:sp>
    </p:spTree>
    <p:extLst>
      <p:ext uri="{BB962C8B-B14F-4D97-AF65-F5344CB8AC3E}">
        <p14:creationId xmlns:p14="http://schemas.microsoft.com/office/powerpoint/2010/main" val="23004288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500957" y="1163309"/>
            <a:ext cx="8280920" cy="4752528"/>
          </a:xfrm>
        </p:spPr>
      </p:sp>
      <p:pic>
        <p:nvPicPr>
          <p:cNvPr id="4102" name="Picture 6" descr="Resultado de imagen para  Unidades del calor especÃ­fic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88840"/>
            <a:ext cx="7632848"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5006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107504" y="116632"/>
            <a:ext cx="8928992" cy="1559768"/>
          </a:xfrm>
        </p:spPr>
        <p:txBody>
          <a:bodyPr/>
          <a:lstStyle/>
          <a:p>
            <a:pPr algn="l"/>
            <a:r>
              <a:rPr lang="es-PE" b="0" dirty="0"/>
              <a:t>Determina la capacidad calorífica de un cuerpo sabiendo que cuando desprende 5 KJ de calor, su temperatura disminuye 1.85 K. Sabiendo que el cuerpo tiene una masa de 3 kg, determina, además, la capacidad calorífica de la sustancia que lo compone.</a:t>
            </a:r>
            <a:endParaRPr lang="es-PE"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269" t="27708" r="36274" b="18432"/>
          <a:stretch/>
        </p:blipFill>
        <p:spPr bwMode="auto">
          <a:xfrm>
            <a:off x="107504" y="1844824"/>
            <a:ext cx="8928992"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29713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103</TotalTime>
  <Words>79</Words>
  <Application>Microsoft Office PowerPoint</Application>
  <PresentationFormat>Presentación en pantalla (4:3)</PresentationFormat>
  <Paragraphs>18</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BlackTie</vt:lpstr>
      <vt:lpstr>CALOR ESPECÍFICO</vt:lpstr>
      <vt:lpstr> ¿Qué es calor específico? </vt:lpstr>
      <vt:lpstr>Presentación de PowerPoint</vt:lpstr>
      <vt:lpstr> Unidades del calor específico </vt:lpstr>
      <vt:lpstr> Fórmulas de calor específico </vt:lpstr>
      <vt:lpstr>Presentación de PowerPoint</vt:lpstr>
      <vt:lpstr>Determina la capacidad calorífica de un cuerpo sabiendo que cuando desprende 5 KJ de calor, su temperatura disminuye 1.85 K. Sabiendo que el cuerpo tiene una masa de 3 kg, determina, además, la capacidad calorífica de la sustancia que lo compone.</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CALOR ESPECÍFICO</dc:title>
  <dc:creator>Luffi</dc:creator>
  <cp:lastModifiedBy>Luffi</cp:lastModifiedBy>
  <cp:revision>7</cp:revision>
  <dcterms:created xsi:type="dcterms:W3CDTF">2019-06-07T02:12:41Z</dcterms:created>
  <dcterms:modified xsi:type="dcterms:W3CDTF">2019-06-07T04:49:42Z</dcterms:modified>
</cp:coreProperties>
</file>